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9"/>
  </p:notesMasterIdLst>
  <p:sldIdLst>
    <p:sldId id="257" r:id="rId4"/>
    <p:sldId id="269" r:id="rId5"/>
    <p:sldId id="271" r:id="rId6"/>
    <p:sldId id="275" r:id="rId7"/>
    <p:sldId id="272" r:id="rId8"/>
    <p:sldId id="273" r:id="rId9"/>
    <p:sldId id="274" r:id="rId10"/>
    <p:sldId id="276" r:id="rId11"/>
    <p:sldId id="278" r:id="rId12"/>
    <p:sldId id="279" r:id="rId13"/>
    <p:sldId id="277" r:id="rId14"/>
    <p:sldId id="280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DD6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88" d="100"/>
          <a:sy n="88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8A62A-C159-4525-A68C-800D11C5727B}" type="datetimeFigureOut">
              <a:rPr lang="en-US" smtClean="0"/>
              <a:pPr/>
              <a:t>9/2/2014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6F2E3-6869-4298-BCFD-E8D5A5A8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1127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9/2/2014 9:55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42852"/>
            <a:ext cx="7681913" cy="1523495"/>
          </a:xfrm>
        </p:spPr>
        <p:txBody>
          <a:bodyPr/>
          <a:lstStyle/>
          <a:p>
            <a:pPr algn="ctr" defTabSz="914400">
              <a:spcBef>
                <a:spcPts val="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МУНИЦИПАЛЬНОЕ АВТОНОМНОЕ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ДОШКОЛЬНОЕ ОБРАЗОВАТЕЛЬНОЕ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УЧРЕЖДЕНИЕ ДЕТСКИЙ САД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ОБЩЕРАЗВИВАЮЩЕГО ВИДА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 ПРИОРИТЕТНЫМ ОСУЩЕСТВЛЕНИЕМ ДЕЯТЕЛЬНОСТИ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ФИЗИЧЕСКОМУ РАЗВИТИЮ ВОСПИТАННИКОВ № 389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КИРОВСКОГО РАЙОНА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Г. ЕКАТЕРИНБУРГА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en-US" sz="12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714620"/>
            <a:ext cx="7681913" cy="271464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ФЕДЕРАЛЬНЫЙ   ГОСУДАРСТВЕННЫЙ ОБРАЗОВАТЕЛЬНЫЙ   СТАНДАРТ ДОШКОЛЬНОГО   ОБРАЗОВАНИЯ</a:t>
            </a:r>
          </a:p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endParaRPr lang="en-US" b="0" i="0" dirty="0">
              <a:solidFill>
                <a:srgbClr val="FFFFF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97196"/>
          </a:xfrm>
        </p:spPr>
        <p:txBody>
          <a:bodyPr/>
          <a:lstStyle/>
          <a:p>
            <a:pPr algn="ctr"/>
            <a:r>
              <a:rPr lang="en-US" sz="2400" b="1" dirty="0" smtClean="0"/>
              <a:t>IV</a:t>
            </a:r>
            <a:r>
              <a:rPr lang="ru-RU" sz="2400" b="1" dirty="0" smtClean="0"/>
              <a:t>  </a:t>
            </a:r>
            <a:r>
              <a:rPr lang="ru-RU" sz="2400" b="1" dirty="0"/>
              <a:t>РАЗДЕЛ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ТРЕБОВАНИЯ   К  РЕЗУЛЬТАТАМ  ОСВОЕНИЯ  ОСНОВНОЙ  ОБРАЗОВАТЕЛЬНОЙ  ПРОГРАММЫ  ДОШКОЛЬНОГО  ОБРАЗОВАНИЯ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491826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sz="2400" dirty="0" smtClean="0"/>
              <a:t>ТРЕБОВАНИЯ к  результатам Программы представлены в виде целевых ориентиров, которые представляют собой возрастные характеристики возможных достижений ребенка на этапе завершения уровня дошкольного образования.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Целевые ориентиры:</a:t>
            </a:r>
          </a:p>
          <a:p>
            <a:pPr algn="ctr">
              <a:buNone/>
            </a:pPr>
            <a:endParaRPr lang="ru-RU" sz="1200" dirty="0" smtClean="0">
              <a:solidFill>
                <a:srgbClr val="FFFF00"/>
              </a:solidFill>
            </a:endParaRPr>
          </a:p>
          <a:p>
            <a:pPr algn="just">
              <a:buFontTx/>
              <a:buChar char="-"/>
            </a:pPr>
            <a:r>
              <a:rPr lang="ru-RU" sz="2000" dirty="0" smtClean="0"/>
              <a:t>определяются независимо от форм реализации Программы, а также от её характера, особенностей развития детей и видов Организации, реализующей Программу;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не подлежат  непосредственной оценке, в том числе, в виде педагогической диагностики (мониторинга),  и не являются основанием для их формального сравнения с реальными достижениями детей.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освоение Программы не сопровождается проведением промежуточных аттестаций и итоговой аттестации воспитанников.</a:t>
            </a:r>
            <a:endParaRPr lang="ru-RU" sz="20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 bwMode="auto">
          <a:xfrm>
            <a:off x="285720" y="357166"/>
            <a:ext cx="8572560" cy="914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Настоящие требования являются ориентирами для:</a:t>
            </a:r>
          </a:p>
        </p:txBody>
      </p:sp>
      <p:sp>
        <p:nvSpPr>
          <p:cNvPr id="2" name="Заголовок 1"/>
          <p:cNvSpPr txBox="1">
            <a:spLocks/>
          </p:cNvSpPr>
          <p:nvPr/>
        </p:nvSpPr>
        <p:spPr>
          <a:xfrm>
            <a:off x="428596" y="1571612"/>
            <a:ext cx="8215370" cy="4857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учредителей Организаций 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построения образовательной политики на соответствующих уровнях  с учётом целей дошкольного образования;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индивидуальных предпринимателей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осуществляющих образовательную деятельность  по ОП ДО;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авторов образовательных программ ДО;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педагогов и администрации Организации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для анализа, корректировки  и грамотной организации своей деятельности, а также выстраивания взаимоотношений с  семьями воспитанников;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родителей детей от 2-х месяцев до 8 лет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информированности относительно целей дошкольного образования;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исследователей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 формировании  исследовательских программ;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широкой общественности.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642910" y="428604"/>
            <a:ext cx="7858180" cy="14287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ЦЕЛЕВЫЕ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ОРИЕНТИРЫ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НЕ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МОГУТ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СЛУЖИТЬ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ОСНОВАНИЕМ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cs typeface="Arial" pitchFamily="34" charset="0"/>
              </a:rPr>
              <a:t>ДЛЯ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2214554"/>
            <a:ext cx="8215370" cy="428628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аттестации педагогических кадров;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оценки качества образования;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 оценки как итогового, так и промежуточного уровня развития детей, в том числе в рамках мониторинга;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2400" b="1" i="0" u="none" strike="noStrike" kern="1200" cap="none" spc="0" normalizeH="0" baseline="0" noProof="0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оценки выполнения муниципального (государственного) задания посредством их включения в показатели качества выполнения задания;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 распределения стимулирующего фонда оплаты труда работников Организации.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 w="1905">
                <a:solidFill>
                  <a:schemeClr val="accent6">
                    <a:lumMod val="50000"/>
                  </a:schemeClr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642910" y="428604"/>
            <a:ext cx="7929618" cy="121444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latin typeface="Segoe" pitchFamily="34" charset="0"/>
              </a:rPr>
              <a:t>ЦЕЛЕВЫЕ ОРИЕНТИРЫ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latin typeface="Segoe" pitchFamily="34" charset="0"/>
              </a:rPr>
              <a:t>ДОШКОЛЬНОГО ОБРАЗОВАНИЯ</a:t>
            </a:r>
          </a:p>
        </p:txBody>
      </p:sp>
      <p:sp>
        <p:nvSpPr>
          <p:cNvPr id="6" name="Выноска со стрелкой вправо 5"/>
          <p:cNvSpPr/>
          <p:nvPr/>
        </p:nvSpPr>
        <p:spPr bwMode="auto">
          <a:xfrm rot="5400000">
            <a:off x="1214414" y="2143116"/>
            <a:ext cx="2928958" cy="2643206"/>
          </a:xfrm>
          <a:prstGeom prst="rightArrowCallout">
            <a:avLst>
              <a:gd name="adj1" fmla="val 20587"/>
              <a:gd name="adj2" fmla="val 21612"/>
              <a:gd name="adj3" fmla="val 25000"/>
              <a:gd name="adj4" fmla="val 57292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1000100" y="5072074"/>
            <a:ext cx="3357586" cy="15001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Ребенок на этапе </a:t>
            </a:r>
            <a:r>
              <a:rPr lang="ru-RU" sz="23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начала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дошкольного возраста </a:t>
            </a:r>
            <a:r>
              <a:rPr lang="ru-RU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(к 3 годам)</a:t>
            </a:r>
          </a:p>
        </p:txBody>
      </p:sp>
      <p:sp>
        <p:nvSpPr>
          <p:cNvPr id="10" name="Выноска со стрелкой вправо 9"/>
          <p:cNvSpPr/>
          <p:nvPr/>
        </p:nvSpPr>
        <p:spPr bwMode="auto">
          <a:xfrm rot="5400000">
            <a:off x="5286380" y="2143116"/>
            <a:ext cx="2928958" cy="2643206"/>
          </a:xfrm>
          <a:prstGeom prst="rightArrowCallout">
            <a:avLst>
              <a:gd name="adj1" fmla="val 20587"/>
              <a:gd name="adj2" fmla="val 21612"/>
              <a:gd name="adj3" fmla="val 25000"/>
              <a:gd name="adj4" fmla="val 57292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5072066" y="5072074"/>
            <a:ext cx="3357586" cy="15001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Ребенок на этапе </a:t>
            </a:r>
            <a:r>
              <a:rPr lang="ru-RU" sz="23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завершения </a:t>
            </a:r>
            <a:r>
              <a:rPr lang="ru-RU" sz="2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дошкольного возраста (к 7 годам)</a:t>
            </a:r>
          </a:p>
        </p:txBody>
      </p:sp>
      <p:pic>
        <p:nvPicPr>
          <p:cNvPr id="3074" name="Picture 2" descr="C:\Users\Светлана\Desktop\184125_4041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143116"/>
            <a:ext cx="1714512" cy="12798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5" name="Picture 3" descr="C:\Users\Светлана\Desktop\i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143116"/>
            <a:ext cx="1785950" cy="12696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107996"/>
          </a:xfrm>
        </p:spPr>
        <p:txBody>
          <a:bodyPr/>
          <a:lstStyle/>
          <a:p>
            <a:pPr algn="ctr"/>
            <a:r>
              <a:rPr lang="ru-RU" sz="4000" dirty="0" smtClean="0"/>
              <a:t>ПРЕЕМСТВЕННОСТЬ  ДОШКОЛЬНОГО  И НАЧАЛЬНОГО  ОБЩЕГО  ОБРАЗОВАНИЯ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28596" y="1714488"/>
            <a:ext cx="8382000" cy="4628960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учебной деятельности на этапе завершения ими дошкольного образования</a:t>
            </a:r>
          </a:p>
          <a:p>
            <a:pPr algn="just">
              <a:buNone/>
            </a:pPr>
            <a:endParaRPr lang="ru-RU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  <a:p>
            <a:pPr algn="just"/>
            <a:r>
              <a:rPr lang="ru-RU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Целевые ориентиры выступают основаниями преемственности ДО и НОО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00174"/>
            <a:ext cx="8382000" cy="4286280"/>
          </a:xfrm>
        </p:spPr>
        <p:txBody>
          <a:bodyPr/>
          <a:lstStyle/>
          <a:p>
            <a:pPr algn="ctr"/>
            <a:r>
              <a:rPr lang="ru-RU" sz="5400" dirty="0" smtClean="0"/>
              <a:t>Желаем Вам творческого вдохновения и успехов в профессиональной деятельности!</a:t>
            </a:r>
            <a:endParaRPr lang="ru-RU" sz="54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14290"/>
            <a:ext cx="7043208" cy="107157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1428728" y="1357298"/>
            <a:ext cx="7180193" cy="974448"/>
            <a:chOff x="1049405" y="3961"/>
            <a:chExt cx="7180193" cy="974448"/>
          </a:xfrm>
        </p:grpSpPr>
        <p:sp>
          <p:nvSpPr>
            <p:cNvPr id="6" name="Прямоугольник с двумя скругленными соседними углами 5"/>
            <p:cNvSpPr/>
            <p:nvPr/>
          </p:nvSpPr>
          <p:spPr>
            <a:xfrm rot="5400000">
              <a:off x="4152278" y="-3098912"/>
              <a:ext cx="974448" cy="7180193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1049406" y="51529"/>
              <a:ext cx="7132624" cy="879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>
                  <a:latin typeface="Times New Roman" pitchFamily="18" charset="0"/>
                  <a:cs typeface="Times New Roman" pitchFamily="18" charset="0"/>
                </a:rPr>
                <a:t>ОБЩИЕ ПОЛОЖЕНИЯ</a:t>
              </a:r>
              <a:endParaRPr lang="ru-RU" sz="20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85720" y="1357298"/>
            <a:ext cx="1049406" cy="1499151"/>
            <a:chOff x="1" y="3960"/>
            <a:chExt cx="1049406" cy="1499151"/>
          </a:xfrm>
        </p:grpSpPr>
        <p:sp>
          <p:nvSpPr>
            <p:cNvPr id="9" name="Нашивка 8"/>
            <p:cNvSpPr/>
            <p:nvPr/>
          </p:nvSpPr>
          <p:spPr>
            <a:xfrm rot="5400000">
              <a:off x="-224872" y="228833"/>
              <a:ext cx="1499151" cy="1049406"/>
            </a:xfrm>
            <a:prstGeom prst="chevron">
              <a:avLst/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Нашивка 4"/>
            <p:cNvSpPr/>
            <p:nvPr/>
          </p:nvSpPr>
          <p:spPr>
            <a:xfrm>
              <a:off x="1" y="528663"/>
              <a:ext cx="1049406" cy="4497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kern="12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ru-RU" sz="31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85720" y="2643182"/>
            <a:ext cx="1049406" cy="1499151"/>
            <a:chOff x="1" y="1358990"/>
            <a:chExt cx="1049406" cy="1499151"/>
          </a:xfrm>
        </p:grpSpPr>
        <p:sp>
          <p:nvSpPr>
            <p:cNvPr id="30" name="Нашивка 29"/>
            <p:cNvSpPr/>
            <p:nvPr/>
          </p:nvSpPr>
          <p:spPr>
            <a:xfrm rot="5400000">
              <a:off x="-224872" y="1583863"/>
              <a:ext cx="1499151" cy="1049406"/>
            </a:xfrm>
            <a:prstGeom prst="chevron">
              <a:avLst/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Нашивка 4"/>
            <p:cNvSpPr/>
            <p:nvPr/>
          </p:nvSpPr>
          <p:spPr>
            <a:xfrm>
              <a:off x="1" y="1883693"/>
              <a:ext cx="1049406" cy="4497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kern="1200" dirty="0" smtClean="0">
                  <a:latin typeface="Times New Roman" pitchFamily="18" charset="0"/>
                  <a:cs typeface="Times New Roman" pitchFamily="18" charset="0"/>
                </a:rPr>
                <a:t>II</a:t>
              </a:r>
              <a:endParaRPr lang="ru-RU" sz="31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285720" y="3857628"/>
            <a:ext cx="1049406" cy="1499151"/>
            <a:chOff x="1" y="2714021"/>
            <a:chExt cx="1049406" cy="1499151"/>
          </a:xfrm>
        </p:grpSpPr>
        <p:sp>
          <p:nvSpPr>
            <p:cNvPr id="33" name="Нашивка 32"/>
            <p:cNvSpPr/>
            <p:nvPr/>
          </p:nvSpPr>
          <p:spPr>
            <a:xfrm rot="5400000">
              <a:off x="-224872" y="2938894"/>
              <a:ext cx="1499151" cy="1049406"/>
            </a:xfrm>
            <a:prstGeom prst="chevron">
              <a:avLst/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Нашивка 4"/>
            <p:cNvSpPr/>
            <p:nvPr/>
          </p:nvSpPr>
          <p:spPr>
            <a:xfrm>
              <a:off x="1" y="3238724"/>
              <a:ext cx="1049406" cy="4497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kern="1200" dirty="0" smtClean="0">
                  <a:latin typeface="Times New Roman" pitchFamily="18" charset="0"/>
                  <a:cs typeface="Times New Roman" pitchFamily="18" charset="0"/>
                </a:rPr>
                <a:t>III</a:t>
              </a:r>
              <a:endParaRPr lang="ru-RU" sz="31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85720" y="5072074"/>
            <a:ext cx="1049406" cy="1499151"/>
            <a:chOff x="1" y="4069051"/>
            <a:chExt cx="1049406" cy="1499151"/>
          </a:xfrm>
        </p:grpSpPr>
        <p:sp>
          <p:nvSpPr>
            <p:cNvPr id="36" name="Нашивка 35"/>
            <p:cNvSpPr/>
            <p:nvPr/>
          </p:nvSpPr>
          <p:spPr>
            <a:xfrm rot="5400000">
              <a:off x="-224872" y="4293924"/>
              <a:ext cx="1499151" cy="1049406"/>
            </a:xfrm>
            <a:prstGeom prst="chevron">
              <a:avLst/>
            </a:prstGeom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Нашивка 4"/>
            <p:cNvSpPr/>
            <p:nvPr/>
          </p:nvSpPr>
          <p:spPr>
            <a:xfrm>
              <a:off x="1" y="4593754"/>
              <a:ext cx="1049406" cy="44974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685" tIns="19685" rIns="19685" bIns="19685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100" kern="1200" dirty="0" smtClean="0">
                  <a:latin typeface="Times New Roman" pitchFamily="18" charset="0"/>
                  <a:cs typeface="Times New Roman" pitchFamily="18" charset="0"/>
                </a:rPr>
                <a:t>IV</a:t>
              </a:r>
              <a:endParaRPr lang="ru-RU" sz="31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1428728" y="2643182"/>
            <a:ext cx="7180193" cy="974448"/>
            <a:chOff x="1049405" y="1358992"/>
            <a:chExt cx="7180193" cy="974448"/>
          </a:xfrm>
        </p:grpSpPr>
        <p:sp>
          <p:nvSpPr>
            <p:cNvPr id="39" name="Прямоугольник с двумя скругленными соседними углами 38"/>
            <p:cNvSpPr/>
            <p:nvPr/>
          </p:nvSpPr>
          <p:spPr>
            <a:xfrm rot="5400000">
              <a:off x="4152278" y="-1743881"/>
              <a:ext cx="974448" cy="7180193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Прямоугольник 39"/>
            <p:cNvSpPr/>
            <p:nvPr/>
          </p:nvSpPr>
          <p:spPr>
            <a:xfrm>
              <a:off x="1049406" y="1406560"/>
              <a:ext cx="7132624" cy="879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>
                  <a:latin typeface="Times New Roman" pitchFamily="18" charset="0"/>
                  <a:cs typeface="Times New Roman" pitchFamily="18" charset="0"/>
                </a:rPr>
                <a:t>ТРЕБОВАНИЯ К СТРУКТУРЕ ОСНОВНОЙ ОБРАЗОВАТЕЛЬНОЙ ПРОГРАММЫ ДОШКОЛЬНОГО ОБРАЗОВАНИЯ И ЕЕ ОБЪЕМУ</a:t>
              </a:r>
              <a:endParaRPr lang="ru-RU" sz="20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1428728" y="3857628"/>
            <a:ext cx="7180193" cy="974448"/>
            <a:chOff x="1000149" y="2714646"/>
            <a:chExt cx="7180193" cy="974448"/>
          </a:xfrm>
        </p:grpSpPr>
        <p:sp>
          <p:nvSpPr>
            <p:cNvPr id="42" name="Прямоугольник с двумя скругленными соседними углами 41"/>
            <p:cNvSpPr/>
            <p:nvPr/>
          </p:nvSpPr>
          <p:spPr>
            <a:xfrm rot="5400000">
              <a:off x="4103022" y="-388227"/>
              <a:ext cx="974448" cy="7180193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Прямоугольник 42"/>
            <p:cNvSpPr/>
            <p:nvPr/>
          </p:nvSpPr>
          <p:spPr>
            <a:xfrm>
              <a:off x="1000150" y="2762214"/>
              <a:ext cx="7132624" cy="879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>
                  <a:latin typeface="Times New Roman" pitchFamily="18" charset="0"/>
                  <a:cs typeface="Times New Roman" pitchFamily="18" charset="0"/>
                </a:rPr>
                <a:t>ТРЕБОВАНИЯ К УСЛОВИЯМ РЕАЛИЗАЦИИ ОСНОВНОЙ ОБРАЗОВАТЕЛЬНОЙ ПРОГРАММЫ ДОШКОЛЬНОГО ОБРАЗОВАНИЯ</a:t>
              </a:r>
              <a:endParaRPr lang="ru-RU" sz="20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1428728" y="5072074"/>
            <a:ext cx="7180193" cy="974448"/>
            <a:chOff x="1049405" y="4069052"/>
            <a:chExt cx="7180193" cy="974448"/>
          </a:xfrm>
        </p:grpSpPr>
        <p:sp>
          <p:nvSpPr>
            <p:cNvPr id="45" name="Прямоугольник с двумя скругленными соседними углами 44"/>
            <p:cNvSpPr/>
            <p:nvPr/>
          </p:nvSpPr>
          <p:spPr>
            <a:xfrm rot="5400000">
              <a:off x="4152278" y="966179"/>
              <a:ext cx="974448" cy="7180193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Прямоугольник 45"/>
            <p:cNvSpPr/>
            <p:nvPr/>
          </p:nvSpPr>
          <p:spPr>
            <a:xfrm>
              <a:off x="1049406" y="4116621"/>
              <a:ext cx="7132624" cy="8793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12700" rIns="12700" bIns="12700" numCol="1" spcCol="1270" anchor="ctr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000" kern="1200" dirty="0" smtClean="0">
                  <a:latin typeface="Times New Roman" pitchFamily="18" charset="0"/>
                  <a:cs typeface="Times New Roman" pitchFamily="18" charset="0"/>
                </a:rPr>
                <a:t>ТРЕБОВАНИЯ К УСЛОВИЯМ РЕАЛИЗАЦИИ ОСНОВНОЙ ОБРАЗОВАТЕЛЬНОЙ ПРОГРАММЫ ДОШКОЛЬНОГО ОБРАЗОВАНИЯ</a:t>
              </a:r>
              <a:endParaRPr lang="ru-RU" sz="20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681913" cy="571503"/>
          </a:xfrm>
        </p:spPr>
        <p:txBody>
          <a:bodyPr/>
          <a:lstStyle/>
          <a:p>
            <a:pPr algn="ctr"/>
            <a:r>
              <a:rPr lang="en-US" sz="2000" b="1" dirty="0" smtClean="0"/>
              <a:t>I </a:t>
            </a:r>
            <a:r>
              <a:rPr lang="ru-RU" sz="2000" b="1" dirty="0" smtClean="0"/>
              <a:t> РАЗДЕЛ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ОБЩИЕ ПОЛОЖЕНИЯ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142984"/>
            <a:ext cx="7681913" cy="461665"/>
          </a:xfrm>
        </p:spPr>
        <p:txBody>
          <a:bodyPr/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Требования к дошкольному образованию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 Основные понятия используемы в Стандарте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Базовые ценности российского дошкольного образования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1.4. Основные принципы дошкольного образования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1.5. Цели Стандарта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1.6. Задачи Стандарта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1.7.  Основа Стандарта (разработка примерных образовательных программ)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1.8. Требования Стандарта к структуре Программы и её объёму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1.9. Осуществление реализации Программы Организацией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830997"/>
          </a:xfrm>
        </p:spPr>
        <p:txBody>
          <a:bodyPr/>
          <a:lstStyle/>
          <a:p>
            <a:pPr algn="ctr"/>
            <a:r>
              <a:rPr lang="en-US" sz="2000" b="1" dirty="0"/>
              <a:t>I </a:t>
            </a:r>
            <a:r>
              <a:rPr lang="en-US" sz="2000" b="1" dirty="0" err="1"/>
              <a:t>I</a:t>
            </a:r>
            <a:r>
              <a:rPr lang="ru-RU" sz="2000" b="1" dirty="0" smtClean="0"/>
              <a:t>  РАЗДЕЛ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ТРЕБОВАНИЯ К СТРУКТУРЕ ОСНОВНОЙ ОБРАЗОВАТЕЛЬНОЙ ПРОГРАММЫ ДОШКОЛЬНОГО ОБРАЗОВАНИЯ И ЕЁ ОБЪЕМУ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285720" y="1071546"/>
            <a:ext cx="8643998" cy="5613845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</a:t>
            </a:r>
            <a:r>
              <a:rPr lang="ru-RU" sz="2400" dirty="0" smtClean="0"/>
              <a:t>Организация может разрабатывать и реализовывать различные Программы для дошкольных образовательных групп …</a:t>
            </a:r>
          </a:p>
          <a:p>
            <a:pPr algn="just">
              <a:buNone/>
            </a:pPr>
            <a:r>
              <a:rPr lang="ru-RU" sz="2400" dirty="0" smtClean="0"/>
              <a:t>        Время, необходимое для реализации Программы, составляет от 65% до 80% времени пребывания воспитанников в Организации…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         Содержание Программы должно отражать следующие аспекты образовательной среды для ребенка: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предметно-пространственная развивающая образовательная среда;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характер взаимодействия со взрослыми;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характер взаимодействия с другими детьми;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/>
              <a:t>система отношений ребёнка к миру, к другим людям, к себе самому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2857488" y="2571744"/>
            <a:ext cx="3500462" cy="928694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ОБРАЗОВАТЕЛЬНЫЕ</a:t>
            </a:r>
          </a:p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4282" y="214290"/>
            <a:ext cx="4214842" cy="2143140"/>
          </a:xfrm>
          <a:prstGeom prst="wedgeRoundRectCallout">
            <a:avLst>
              <a:gd name="adj1" fmla="val 45617"/>
              <a:gd name="adj2" fmla="val 55377"/>
              <a:gd name="adj3" fmla="val 16667"/>
            </a:avLst>
          </a:prstGeom>
          <a:solidFill>
            <a:schemeClr val="tx2"/>
          </a:solidFill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СОЦИАЛЬНО – КОММУНИКАТИВНОЕ РАЗВИТИЕ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социальные представления, нравственно-патриотическое воспитание, игровые навыки, трудовое воспитание, формирование основ безопасности в быту, социуме, природе)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643438" y="214290"/>
            <a:ext cx="4286280" cy="2143140"/>
          </a:xfrm>
          <a:prstGeom prst="wedgeRoundRectCallout">
            <a:avLst>
              <a:gd name="adj1" fmla="val -48802"/>
              <a:gd name="adj2" fmla="val 54821"/>
              <a:gd name="adj3" fmla="val 16667"/>
            </a:avLst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</a:t>
            </a:r>
          </a:p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</a:p>
          <a:p>
            <a:pPr algn="ctr"/>
            <a:endParaRPr lang="ru-RU" sz="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развитие любознательности, формирование первичных представлений о себе, других людях, окружающем мире (его форме, цвете, размере, материале, причинах и следствиях), о планете Земля о её природе, многообразии  стран и народов)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14282" y="3000372"/>
            <a:ext cx="2286016" cy="3571900"/>
          </a:xfrm>
          <a:prstGeom prst="wedgeRoundRectCallout">
            <a:avLst>
              <a:gd name="adj1" fmla="val 53469"/>
              <a:gd name="adj2" fmla="val -55203"/>
              <a:gd name="adj3" fmla="val 16667"/>
            </a:avLst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РЕЧЕВОЕ РАЗВИТИЕ</a:t>
            </a:r>
          </a:p>
          <a:p>
            <a:pPr algn="ctr"/>
            <a:endParaRPr lang="ru-RU" sz="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(владение речью; обогащение словаря; развитие связной, грамматически правильной речи; обучения грамоте) </a:t>
            </a: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714612" y="3929066"/>
            <a:ext cx="3643338" cy="2714644"/>
          </a:xfrm>
          <a:prstGeom prst="wedgeRoundRectCallout">
            <a:avLst>
              <a:gd name="adj1" fmla="val 1762"/>
              <a:gd name="adj2" fmla="val -60421"/>
              <a:gd name="adj3" fmla="val 16667"/>
            </a:avLst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ХУДОЖЕСТВЕННО – ЭСТЕТИЧЕСКОЕ РАЗВИТИЕ</a:t>
            </a:r>
          </a:p>
          <a:p>
            <a:pPr algn="ctr"/>
            <a:endParaRPr lang="ru-RU" sz="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(формирование  элементарных представлений о видах искусства; восприятие музыки; художественной литературы, фольклора; развитие самостоятельной творческой деятельности)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6572264" y="2928934"/>
            <a:ext cx="2357454" cy="3714776"/>
          </a:xfrm>
          <a:prstGeom prst="wedgeRoundRectCallout">
            <a:avLst>
              <a:gd name="adj1" fmla="val -47917"/>
              <a:gd name="adj2" fmla="val -56547"/>
              <a:gd name="adj3" fmla="val 16667"/>
            </a:avLst>
          </a:prstGeom>
          <a:solidFill>
            <a:schemeClr val="tx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V.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pPr algn="ctr"/>
            <a:endParaRPr lang="ru-RU" sz="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приобретение двигательного опыта; формирование начальных представлений о видах спорта; овладение правилами здорового образа жизни (питание, режим, закаливание, полезные привычки)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52"/>
            <a:ext cx="7043208" cy="428628"/>
          </a:xfrm>
        </p:spPr>
        <p:txBody>
          <a:bodyPr/>
          <a:lstStyle/>
          <a:p>
            <a:pPr algn="ctr"/>
            <a:r>
              <a:rPr lang="ru-RU" sz="3600" dirty="0" smtClean="0"/>
              <a:t>ВИДЫ   ДЕЯТЕЛЬНОСТИ</a:t>
            </a:r>
            <a:endParaRPr lang="ru-RU" sz="3600" dirty="0"/>
          </a:p>
        </p:txBody>
      </p:sp>
      <p:sp>
        <p:nvSpPr>
          <p:cNvPr id="5" name="Блок-схема: альтернативный процесс 4"/>
          <p:cNvSpPr/>
          <p:nvPr/>
        </p:nvSpPr>
        <p:spPr bwMode="auto">
          <a:xfrm>
            <a:off x="357158" y="2428868"/>
            <a:ext cx="8358246" cy="1928826"/>
          </a:xfrm>
          <a:prstGeom prst="flowChartAlternateProcess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РАННИЙ ВОЗРАСТ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Предметная деятельность и игры с составными и динамичными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игрушками; экспериментирование с материалами и веществами,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общение  с взрослыми и совместные игры со сверстниками,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самообслуживание и действия с бытовыми предметами-орудиями,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восприятие смысла музыки, сказок, стихов, рассматривание картинок  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двигательная активность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 bwMode="auto">
          <a:xfrm>
            <a:off x="357158" y="642918"/>
            <a:ext cx="8429684" cy="1571636"/>
          </a:xfrm>
          <a:prstGeom prst="flowChartAlternateProcess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" pitchFamily="34" charset="0"/>
              </a:rPr>
              <a:t>                                   МЛАДЕНЧЕСКИЙ ВОЗРАСТ</a:t>
            </a: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Непосредственное эмоциональное общение с взрослыми,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манипулирование с предметами и познавательно-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исследовательские действия, восприятие музыки, детских песен и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стихов, двигательная активность и тактильно-двигательные игры  </a:t>
            </a:r>
          </a:p>
          <a:p>
            <a:pPr algn="r"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 bwMode="auto">
          <a:xfrm>
            <a:off x="285720" y="4643446"/>
            <a:ext cx="8429684" cy="1928826"/>
          </a:xfrm>
          <a:prstGeom prst="flowChartAlternateProcess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2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ДОШКОЛЬНЫЙ ВОЗРАСТ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Все виды детской деятельности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(игровая, коммуникативная, познавательно-исследовательская,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восприятие художественной литературы и фольклора,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самообслуживание и элементарный труд, конструирование из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разного материала, музыкальная, двигательная)</a:t>
            </a:r>
          </a:p>
        </p:txBody>
      </p:sp>
      <p:pic>
        <p:nvPicPr>
          <p:cNvPr id="1026" name="Picture 2" descr="C:\Users\Светлана\Desktop\People_Children_Happy_Child_033678_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000108"/>
            <a:ext cx="1333148" cy="10001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Светлана\Desktop\1331_01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643182"/>
            <a:ext cx="1215587" cy="14291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C:\Users\Светлана\Desktop\111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857760"/>
            <a:ext cx="1260522" cy="15198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Блок-схема: задержка 9"/>
          <p:cNvGrpSpPr>
            <a:grpSpLocks/>
          </p:cNvGrpSpPr>
          <p:nvPr/>
        </p:nvGrpSpPr>
        <p:grpSpPr bwMode="auto">
          <a:xfrm>
            <a:off x="142844" y="854075"/>
            <a:ext cx="1225550" cy="6003925"/>
            <a:chOff x="219" y="461"/>
            <a:chExt cx="772" cy="3782"/>
          </a:xfrm>
        </p:grpSpPr>
        <p:pic>
          <p:nvPicPr>
            <p:cNvPr id="1029" name="Блок-схема: задержка 9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9" y="461"/>
              <a:ext cx="772" cy="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0" name="Text Box 3"/>
            <p:cNvSpPr txBox="1">
              <a:spLocks noChangeArrowheads="1"/>
            </p:cNvSpPr>
            <p:nvPr/>
          </p:nvSpPr>
          <p:spPr bwMode="auto">
            <a:xfrm rot="10800000">
              <a:off x="369" y="1035"/>
              <a:ext cx="576" cy="2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10800000"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714380"/>
          </a:xfrm>
        </p:spPr>
        <p:txBody>
          <a:bodyPr/>
          <a:lstStyle/>
          <a:p>
            <a:pPr algn="ctr"/>
            <a:r>
              <a:rPr lang="ru-RU" sz="2000" b="1" dirty="0" smtClean="0"/>
              <a:t>СТРУКТУРА   ОСНОВНОЙ   ОБРАЗОВАТЕЛЬНОЙ   ПРОГРАММЫ </a:t>
            </a:r>
            <a:br>
              <a:rPr lang="ru-RU" sz="2000" b="1" dirty="0" smtClean="0"/>
            </a:br>
            <a:r>
              <a:rPr lang="ru-RU" sz="2000" b="1" dirty="0" smtClean="0"/>
              <a:t>ДОШКОЛЬНОГО   ОБРАЗОВАНИЯ</a:t>
            </a:r>
            <a:endParaRPr lang="ru-RU" sz="2000" b="1" dirty="0"/>
          </a:p>
        </p:txBody>
      </p:sp>
      <p:pic>
        <p:nvPicPr>
          <p:cNvPr id="1026" name="WordArt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500174"/>
            <a:ext cx="1201737" cy="467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Блок-схема: задержка 1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928670"/>
            <a:ext cx="890587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Скругленный прямоугольник 23"/>
          <p:cNvSpPr/>
          <p:nvPr/>
        </p:nvSpPr>
        <p:spPr>
          <a:xfrm>
            <a:off x="214313" y="857250"/>
            <a:ext cx="1071562" cy="6429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60%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1714480" y="1000108"/>
            <a:ext cx="7072362" cy="15001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2">
            <a:schemeClr val="lt1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bg1"/>
              </a:solidFill>
              <a:latin typeface="Segoe" pitchFamily="34" charset="0"/>
            </a:endParaRP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(цель, задачи реализации Программы, возрастные и индивидуальные особенности детей , приоритетные направления деятельности, специфика условий); </a:t>
            </a: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Программы </a:t>
            </a: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1714480" y="2786058"/>
            <a:ext cx="7072362" cy="18573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содержание образовательной работы по пяти образовательным областям с учётом используемых примерных основных образовательных программ …</a:t>
            </a: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описание форм, способов, средств реализации программы с учётом возрастных и индивидуальных особенностей воспитанников …</a:t>
            </a: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содержание работы по коррекции нарушений развития детей (инклюзивное образование детей) …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1714480" y="4929198"/>
            <a:ext cx="7143800" cy="178595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2">
            <a:schemeClr val="dk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Включает описание организации образовательной деятельности и организационно-педагогических условий в Организации, включая время для: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- Непосредственно образовательной деятельности;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- Образовательной деятельности, осуществляемой в режимных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моментах;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- Взаимодействия с семьями детей по реализации Программы  </a:t>
            </a:r>
          </a:p>
        </p:txBody>
      </p:sp>
      <p:sp>
        <p:nvSpPr>
          <p:cNvPr id="19" name="Скругленный прямоугольник 18"/>
          <p:cNvSpPr/>
          <p:nvPr/>
        </p:nvSpPr>
        <p:spPr bwMode="auto">
          <a:xfrm>
            <a:off x="1714480" y="857232"/>
            <a:ext cx="5072098" cy="50006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3">
            <a:schemeClr val="lt1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</a:t>
            </a:r>
            <a:r>
              <a:rPr lang="ru-RU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 РАЗДЕЛ</a:t>
            </a:r>
            <a:r>
              <a:rPr lang="en-US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</a:t>
            </a:r>
            <a:r>
              <a:rPr lang="ru-RU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         </a:t>
            </a:r>
            <a:r>
              <a:rPr lang="ru-RU" sz="2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Segoe" pitchFamily="34" charset="0"/>
              </a:rPr>
              <a:t> </a:t>
            </a:r>
            <a:r>
              <a:rPr lang="ru-RU" sz="23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Segoe" pitchFamily="34" charset="0"/>
              </a:rPr>
              <a:t>ЦЕЛЕВОЙ</a:t>
            </a:r>
            <a:endParaRPr lang="ru-RU" sz="23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 bwMode="auto">
          <a:xfrm>
            <a:off x="1785918" y="2428868"/>
            <a:ext cx="5143536" cy="50006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3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II</a:t>
            </a:r>
            <a:r>
              <a:rPr lang="ru-RU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 РАЗДЕЛ  </a:t>
            </a:r>
            <a:r>
              <a:rPr lang="ru-RU" sz="23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Segoe" pitchFamily="34" charset="0"/>
              </a:rPr>
              <a:t>СОДЕРЖАТЕЛЬНЫЙ</a:t>
            </a:r>
            <a:endParaRPr lang="ru-RU" sz="2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1714480" y="4572008"/>
            <a:ext cx="5357850" cy="50006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3">
            <a:schemeClr val="dk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III</a:t>
            </a:r>
            <a:r>
              <a:rPr lang="ru-RU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  РАЗДЕЛ   </a:t>
            </a:r>
            <a:r>
              <a:rPr lang="ru-RU" sz="23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Segoe" pitchFamily="34" charset="0"/>
              </a:rPr>
              <a:t>ОРГАНИЗАЦИОННЫЙ</a:t>
            </a:r>
            <a:endParaRPr lang="ru-RU" sz="2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00100" y="6000768"/>
            <a:ext cx="1071562" cy="64293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40%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382000" cy="912796"/>
          </a:xfrm>
        </p:spPr>
        <p:txBody>
          <a:bodyPr/>
          <a:lstStyle/>
          <a:p>
            <a:pPr algn="ctr"/>
            <a:r>
              <a:rPr lang="en-US" sz="2400" b="1" dirty="0" smtClean="0"/>
              <a:t>III</a:t>
            </a:r>
            <a:r>
              <a:rPr lang="ru-RU" sz="2400" b="1" dirty="0" smtClean="0"/>
              <a:t>  </a:t>
            </a:r>
            <a:r>
              <a:rPr lang="ru-RU" sz="2400" b="1" dirty="0"/>
              <a:t>РАЗДЕЛ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ТРЕБОВАНИЯ К УСЛОВИЯМ РЕАЛИЗАЦИИ ОСНОВНОЙ ОБРАЗОВАТЕЛЬНОЙ ПРОГРАММЫ ДОШКОЛЬНОГО ОБРАЗОВАНИЯ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85720" y="1214422"/>
            <a:ext cx="8572560" cy="257176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   ПСИХОЛОГО – ПЕДАГОГИЧЕСКИЕ УСЛОВИЯ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Уважение взрослых к человеческому достоинству детей,            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формирование и поддержка их положительной самооценки;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уверенности в собственных возможностях и способностях; защита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детей от всех форм физического и психического насилия;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поддержка родителей в воспитании детей, охране и укреплении их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здоровья …</a:t>
            </a:r>
          </a:p>
          <a:p>
            <a:pPr algn="just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285720" y="3929066"/>
            <a:ext cx="8572560" cy="27860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РАЗВИВАЮЩАЯ   ПРЕДМЕТНО-ПРОСТРАНСТВЕННАЯ  СРЕДА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Должна обеспечивать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- возможность общения и совместной деятельности детей и взрослых;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- реализацию различных образовательных программ, используемых в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образовательной деятельности;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- в случае организации инклюзивного образования – необходимые для него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условия;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- учёт национально-культурных, климатических условий, в которых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осуществляется образовательная деятельность;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- учёт возрастных особенностей детей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pic>
        <p:nvPicPr>
          <p:cNvPr id="2050" name="Picture 2" descr="C:\Users\Светлана\Desktop\8_254_02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000240"/>
            <a:ext cx="1357322" cy="10118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1" name="Picture 3" descr="C:\Users\Светлана\Desktop\p10004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857760"/>
            <a:ext cx="1428760" cy="8442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 bwMode="auto">
          <a:xfrm>
            <a:off x="214282" y="214290"/>
            <a:ext cx="8572560" cy="18573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                           КАДРОВЫЕ  УСЛОВИЯ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Реализация Программы должна обеспечиваться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педагогическими работниками, соответствующими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квалификационным характеристикам, установленным в Едином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квалификационном справочнике должностей</a:t>
            </a:r>
          </a:p>
        </p:txBody>
      </p:sp>
      <p:pic>
        <p:nvPicPr>
          <p:cNvPr id="3074" name="Picture 2" descr="C:\Users\Светлана\Desktop\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42918"/>
            <a:ext cx="1214446" cy="10881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Скругленный прямоугольник 5"/>
          <p:cNvSpPr/>
          <p:nvPr/>
        </p:nvSpPr>
        <p:spPr bwMode="auto">
          <a:xfrm>
            <a:off x="214282" y="2285992"/>
            <a:ext cx="8572560" cy="221457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                          МАТЕРИАЛЬНО – ТЕХНИЧЕСКИЕ УСЛОВИЯ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Включают: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1) Требования в соответствии с санитарно-эпидемиологическими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правилами и нормативами;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2) Требования в соответствии с правилами пожарной безопасности;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3) Помещения для работы медицинского персонала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4) Оснащенность развивающей предметно-пространственной среды;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5) материально-техническое обеспечение;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Светлана\Desktop\img_33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000372"/>
            <a:ext cx="1237328" cy="106679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Скругленный прямоугольник 7"/>
          <p:cNvSpPr/>
          <p:nvPr/>
        </p:nvSpPr>
        <p:spPr bwMode="auto">
          <a:xfrm>
            <a:off x="214282" y="4643446"/>
            <a:ext cx="8572560" cy="200026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ФИНАНСОВЫЕ УСЛОВИЯ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Финансовое обеспечение государственных гарантий на получение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гражданами общедоступного и бесплатного дошкольного образования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за счёт средств соответствующих бюджетов бюджетной системы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Российской Федерации … на основе нормативов финансирования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образовательных услуг, обеспечивающих реализацию Программы в </a:t>
            </a: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соответствии со 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Стандартом (осуществляется органами власти субъектов РФ)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099" fontAlgn="base">
              <a:spcBef>
                <a:spcPct val="0"/>
              </a:spcBef>
              <a:spcAft>
                <a:spcPct val="0"/>
              </a:spcAft>
            </a:pPr>
            <a:endParaRPr lang="ru-RU" sz="2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C:\Users\Светлана\Desktop\812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5072074"/>
            <a:ext cx="1428760" cy="10715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78">
  <a:themeElements>
    <a:clrScheme name="Teal Template-Template">
      <a:dk1>
        <a:srgbClr val="000000"/>
      </a:dk1>
      <a:lt1>
        <a:srgbClr val="FFFFFF"/>
      </a:lt1>
      <a:dk2>
        <a:srgbClr val="056981"/>
      </a:dk2>
      <a:lt2>
        <a:srgbClr val="BEECE7"/>
      </a:lt2>
      <a:accent1>
        <a:srgbClr val="FFC000"/>
      </a:accent1>
      <a:accent2>
        <a:srgbClr val="6B8EC7"/>
      </a:accent2>
      <a:accent3>
        <a:srgbClr val="DF8045"/>
      </a:accent3>
      <a:accent4>
        <a:srgbClr val="35C595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C1384F3-9DC4-40BD-9E50-5F92B41C2C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TS010286778</Template>
  <TotalTime>422</TotalTime>
  <Words>1229</Words>
  <Application>Microsoft Office PowerPoint</Application>
  <PresentationFormat>Экран (4:3)</PresentationFormat>
  <Paragraphs>172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TS010286778</vt:lpstr>
      <vt:lpstr>White with Courier font for code slides</vt:lpstr>
      <vt:lpstr>МУНИЦИПАЛЬНОЕ АВТОНОМНОЕ  ДОШКОЛЬНОЕ ОБРАЗОВАТЕЛЬНОЕ УЧРЕЖДЕНИЕ ДЕТСКИЙ САД ОБЩЕРАЗВИВАЮЩЕГО ВИДА  С ПРИОРИТЕТНЫМ ОСУЩЕСТВЛЕНИЕМ ДЕЯТЕЛЬНОСТИ ПО ФИЗИЧЕСКОМУ РАЗВИТИЮ ВОСПИТАННИКОВ № 389 КИРОВСКОГО РАЙОНА   Г. ЕКАТЕРИНБУРГА  </vt:lpstr>
      <vt:lpstr>СОДЕРЖАНИЕ</vt:lpstr>
      <vt:lpstr>I  РАЗДЕЛ ОБЩИЕ ПОЛОЖЕНИЯ</vt:lpstr>
      <vt:lpstr>I I  РАЗДЕЛ ТРЕБОВАНИЯ К СТРУКТУРЕ ОСНОВНОЙ ОБРАЗОВАТЕЛЬНОЙ ПРОГРАММЫ ДОШКОЛЬНОГО ОБРАЗОВАНИЯ И ЕЁ ОБЪЕМУ</vt:lpstr>
      <vt:lpstr>Слайд 5</vt:lpstr>
      <vt:lpstr>ВИДЫ   ДЕЯТЕЛЬНОСТИ</vt:lpstr>
      <vt:lpstr>СТРУКТУРА   ОСНОВНОЙ   ОБРАЗОВАТЕЛЬНОЙ   ПРОГРАММЫ  ДОШКОЛЬНОГО   ОБРАЗОВАНИЯ</vt:lpstr>
      <vt:lpstr>III  РАЗДЕЛ ТРЕБОВАНИЯ К УСЛОВИЯМ РЕАЛИЗАЦИИ ОСНОВНОЙ ОБРАЗОВАТЕЛЬНОЙ ПРОГРАММЫ ДОШКОЛЬНОГО ОБРАЗОВАНИЯ</vt:lpstr>
      <vt:lpstr>Слайд 9</vt:lpstr>
      <vt:lpstr>IV  РАЗДЕЛ ТРЕБОВАНИЯ   К  РЕЗУЛЬТАТАМ  ОСВОЕНИЯ  ОСНОВНОЙ  ОБРАЗОВАТЕЛЬНОЙ  ПРОГРАММЫ  ДОШКОЛЬНОГО  ОБРАЗОВАНИЯ</vt:lpstr>
      <vt:lpstr>Слайд 11</vt:lpstr>
      <vt:lpstr>Слайд 12</vt:lpstr>
      <vt:lpstr>Слайд 13</vt:lpstr>
      <vt:lpstr>ПРЕЕМСТВЕННОСТЬ  ДОШКОЛЬНОГО  И НАЧАЛЬНОГО  ОБЩЕГО  ОБРАЗОВАНИЯ</vt:lpstr>
      <vt:lpstr>Желаем Вам творческого вдохновения и успехов в профессиональной деятельности!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 ДОШКОЛЬНОЕ ОБРАЗОВАТЕЛЬНОЕ УЧРЕЖДЕНИЕ ДЕТСКИЙ САД ОБЩЕРАЗВИВАЮЩЕГО ВИДА  С ПРИОРИТЕТНЫМ ОСУЩЕСТВЛЕНИЕМ ДЕЯТЕЛЬНОСТИ ПО ФИЗИЧЕСКОМУ РАЗВИТИЮ ВОСПИТАННИКОВ № 389 КИРОВСКОГО РАЙОНА   Г. ЕКАТЕРИНБУРГА</dc:title>
  <dc:creator>Светлана</dc:creator>
  <cp:lastModifiedBy>DENIZ</cp:lastModifiedBy>
  <cp:revision>45</cp:revision>
  <dcterms:created xsi:type="dcterms:W3CDTF">2013-11-11T04:37:47Z</dcterms:created>
  <dcterms:modified xsi:type="dcterms:W3CDTF">2014-09-02T15:55:54Z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TC102867789990</vt:lpwstr>
  </property>
</Properties>
</file>