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8" r:id="rId12"/>
    <p:sldId id="271" r:id="rId13"/>
    <p:sldId id="269" r:id="rId14"/>
    <p:sldId id="272" r:id="rId15"/>
    <p:sldId id="274" r:id="rId16"/>
    <p:sldId id="273" r:id="rId17"/>
    <p:sldId id="275" r:id="rId18"/>
    <p:sldId id="276" r:id="rId19"/>
    <p:sldId id="277" r:id="rId20"/>
    <p:sldId id="278" r:id="rId21"/>
    <p:sldId id="280" r:id="rId22"/>
    <p:sldId id="279" r:id="rId23"/>
    <p:sldId id="281" r:id="rId24"/>
    <p:sldId id="285" r:id="rId25"/>
    <p:sldId id="286" r:id="rId26"/>
    <p:sldId id="288" r:id="rId27"/>
    <p:sldId id="287" r:id="rId28"/>
    <p:sldId id="289" r:id="rId29"/>
    <p:sldId id="292" r:id="rId30"/>
    <p:sldId id="293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1E3B"/>
    <a:srgbClr val="0033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6433" autoAdjust="0"/>
  </p:normalViewPr>
  <p:slideViewPr>
    <p:cSldViewPr snapToGrid="0">
      <p:cViewPr varScale="1">
        <p:scale>
          <a:sx n="70" d="100"/>
          <a:sy n="70" d="100"/>
        </p:scale>
        <p:origin x="-128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27.01.2016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27.01.2016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27.01.2016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27.01.2016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27.01.2016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27.01.2016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27.01.2016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27.01.2016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27.01.2016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27.01.2016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27.01.2016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27.01.2016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4062" y="0"/>
            <a:ext cx="9139938" cy="6858000"/>
            <a:chOff x="4062" y="0"/>
            <a:chExt cx="9139938" cy="685800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2" y="0"/>
              <a:ext cx="9139938" cy="68580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536179" y="2354179"/>
              <a:ext cx="6021200" cy="17543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3600" b="1" dirty="0" smtClean="0">
                  <a:ln w="0"/>
                  <a:solidFill>
                    <a:srgbClr val="961E3B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«Физическое </a:t>
              </a:r>
              <a:r>
                <a:rPr lang="ru-RU" sz="3600" b="1" dirty="0" smtClean="0">
                  <a:ln w="0"/>
                  <a:solidFill>
                    <a:srgbClr val="961E3B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развитие </a:t>
              </a:r>
            </a:p>
            <a:p>
              <a:pPr algn="ctr"/>
              <a:r>
                <a:rPr lang="ru-RU" sz="3600" b="1" dirty="0" smtClean="0">
                  <a:ln w="0"/>
                  <a:solidFill>
                    <a:srgbClr val="961E3B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детей младшего </a:t>
              </a:r>
            </a:p>
            <a:p>
              <a:pPr algn="ctr"/>
              <a:r>
                <a:rPr lang="ru-RU" sz="3600" b="1" dirty="0" smtClean="0">
                  <a:ln w="0"/>
                  <a:solidFill>
                    <a:srgbClr val="961E3B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дошкольного </a:t>
              </a:r>
              <a:r>
                <a:rPr lang="ru-RU" sz="3600" b="1" dirty="0" smtClean="0">
                  <a:ln w="0"/>
                  <a:solidFill>
                    <a:srgbClr val="961E3B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возраста»</a:t>
              </a:r>
              <a:endParaRPr lang="ru-RU" sz="3600" b="1" dirty="0">
                <a:ln w="0"/>
                <a:solidFill>
                  <a:srgbClr val="961E3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767064" y="252589"/>
              <a:ext cx="5553059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rgbClr val="0070C0"/>
                  </a:solidFill>
                </a:rPr>
                <a:t>Муниципальное автономное дошкольное образовательное</a:t>
              </a:r>
            </a:p>
            <a:p>
              <a:pPr algn="ctr"/>
              <a:r>
                <a:rPr lang="ru-RU" sz="1600" b="1" dirty="0" smtClean="0">
                  <a:solidFill>
                    <a:srgbClr val="0070C0"/>
                  </a:solidFill>
                </a:rPr>
                <a:t>учреждение детский сад общеразвивающего вида</a:t>
              </a:r>
            </a:p>
            <a:p>
              <a:pPr algn="ctr"/>
              <a:r>
                <a:rPr lang="ru-RU" sz="1600" b="1" dirty="0" smtClean="0">
                  <a:solidFill>
                    <a:srgbClr val="0070C0"/>
                  </a:solidFill>
                </a:rPr>
                <a:t>с приоритетным осуществлением деятельности</a:t>
              </a:r>
            </a:p>
            <a:p>
              <a:pPr algn="ctr"/>
              <a:r>
                <a:rPr lang="ru-RU" sz="1600" b="1" dirty="0" smtClean="0">
                  <a:solidFill>
                    <a:srgbClr val="0070C0"/>
                  </a:solidFill>
                </a:rPr>
                <a:t>по физическому развитию воспитанников № 389</a:t>
              </a:r>
            </a:p>
            <a:p>
              <a:pPr algn="ctr"/>
              <a:r>
                <a:rPr lang="ru-RU" sz="1600" b="1" dirty="0" smtClean="0">
                  <a:solidFill>
                    <a:srgbClr val="0070C0"/>
                  </a:solidFill>
                </a:rPr>
                <a:t>г. Екатеринбурга</a:t>
              </a:r>
              <a:endParaRPr lang="ru-RU" sz="1600" b="1" dirty="0">
                <a:solidFill>
                  <a:srgbClr val="0070C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07387" y="1657049"/>
              <a:ext cx="443788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 smtClean="0">
                  <a:solidFill>
                    <a:srgbClr val="00B050"/>
                  </a:solidFill>
                </a:rPr>
                <a:t>Родительское собрание</a:t>
              </a:r>
              <a:endParaRPr lang="ru-RU" sz="3200" b="1" dirty="0">
                <a:solidFill>
                  <a:srgbClr val="00B05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212827" y="4314161"/>
              <a:ext cx="5374485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i="1" dirty="0" smtClean="0">
                  <a:solidFill>
                    <a:srgbClr val="00B050"/>
                  </a:solidFill>
                </a:rPr>
                <a:t>Подготовили и провели</a:t>
              </a:r>
            </a:p>
            <a:p>
              <a:r>
                <a:rPr lang="ru-RU" sz="2400" b="1" i="1" dirty="0" smtClean="0">
                  <a:solidFill>
                    <a:srgbClr val="00B050"/>
                  </a:solidFill>
                </a:rPr>
                <a:t>Инструктор по физической культуре</a:t>
              </a:r>
            </a:p>
            <a:p>
              <a:r>
                <a:rPr lang="ru-RU" sz="2400" b="1" i="1" dirty="0" smtClean="0">
                  <a:solidFill>
                    <a:srgbClr val="00B050"/>
                  </a:solidFill>
                </a:rPr>
                <a:t>Ибрагимова Ф.И.</a:t>
              </a:r>
            </a:p>
            <a:p>
              <a:r>
                <a:rPr lang="ru-RU" sz="2400" b="1" i="1" dirty="0" smtClean="0">
                  <a:solidFill>
                    <a:srgbClr val="00B050"/>
                  </a:solidFill>
                </a:rPr>
                <a:t>Воспитатель</a:t>
              </a:r>
            </a:p>
            <a:p>
              <a:r>
                <a:rPr lang="ru-RU" sz="2400" b="1" i="1" dirty="0" smtClean="0">
                  <a:solidFill>
                    <a:srgbClr val="00B050"/>
                  </a:solidFill>
                </a:rPr>
                <a:t>Абдрахманова С.В.</a:t>
              </a:r>
              <a:endParaRPr lang="ru-RU" sz="2400" b="1" i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-1588"/>
            <a:ext cx="9144000" cy="6861176"/>
            <a:chOff x="0" y="-1588"/>
            <a:chExt cx="9144000" cy="6861176"/>
          </a:xfrm>
        </p:grpSpPr>
        <p:pic>
          <p:nvPicPr>
            <p:cNvPr id="3074" name="Picture 2" descr="H:\документы мои\новое для группы с января 2013 года\межаттестац мероприятия по плану\2010-2011 2 группа родительское собрание ФИЗО\Физкультура\01_3_физкультура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-1588"/>
              <a:ext cx="9144000" cy="6861176"/>
            </a:xfrm>
            <a:prstGeom prst="rect">
              <a:avLst/>
            </a:prstGeom>
            <a:noFill/>
          </p:spPr>
        </p:pic>
        <p:pic>
          <p:nvPicPr>
            <p:cNvPr id="3075" name="Picture 3" descr="SDC1782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20056" y="1146412"/>
              <a:ext cx="3184919" cy="238868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076" name="Picture 4" descr="SDC1780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42717" y="3875964"/>
              <a:ext cx="3183846" cy="238788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077" name="Picture 5" descr="SDC1780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00549" y="1863393"/>
              <a:ext cx="2572817" cy="343042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" name="TextBox 5"/>
            <p:cNvSpPr txBox="1"/>
            <p:nvPr/>
          </p:nvSpPr>
          <p:spPr>
            <a:xfrm>
              <a:off x="3725838" y="300251"/>
              <a:ext cx="37082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rgbClr val="961E3B"/>
                  </a:solidFill>
                </a:rPr>
                <a:t>Водные процедуры</a:t>
              </a:r>
              <a:endParaRPr lang="ru-RU" sz="3200" b="1" dirty="0">
                <a:solidFill>
                  <a:srgbClr val="961E3B"/>
                </a:solidFill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Группа 28"/>
          <p:cNvGrpSpPr/>
          <p:nvPr/>
        </p:nvGrpSpPr>
        <p:grpSpPr>
          <a:xfrm>
            <a:off x="0" y="0"/>
            <a:ext cx="9144000" cy="6861176"/>
            <a:chOff x="0" y="0"/>
            <a:chExt cx="9144000" cy="6861176"/>
          </a:xfrm>
        </p:grpSpPr>
        <p:pic>
          <p:nvPicPr>
            <p:cNvPr id="2050" name="Picture 2" descr="H:\документы мои\новое для группы с января 2013 года\межаттестац мероприятия по плану\2010-2011 2 группа родительское собрание ФИЗО\Физкультура\01_1_физкультура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861176"/>
            </a:xfrm>
            <a:prstGeom prst="rect">
              <a:avLst/>
            </a:prstGeom>
            <a:noFill/>
          </p:spPr>
        </p:pic>
        <p:grpSp>
          <p:nvGrpSpPr>
            <p:cNvPr id="28" name="Группа 27"/>
            <p:cNvGrpSpPr/>
            <p:nvPr/>
          </p:nvGrpSpPr>
          <p:grpSpPr>
            <a:xfrm>
              <a:off x="1462586" y="259306"/>
              <a:ext cx="7397084" cy="5801901"/>
              <a:chOff x="1462586" y="259306"/>
              <a:chExt cx="7397084" cy="5801901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3674493" y="2265528"/>
                <a:ext cx="2869504" cy="1569660"/>
              </a:xfrm>
              <a:prstGeom prst="rect">
                <a:avLst/>
              </a:prstGeom>
              <a:ln w="3810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:r>
                  <a:rPr lang="ru-RU" sz="3200" b="1" dirty="0" smtClean="0">
                    <a:solidFill>
                      <a:srgbClr val="0033CC"/>
                    </a:solidFill>
                  </a:rPr>
                  <a:t>МЕТОДЫ</a:t>
                </a:r>
              </a:p>
              <a:p>
                <a:pPr algn="ctr"/>
                <a:r>
                  <a:rPr lang="ru-RU" sz="3200" b="1" dirty="0" smtClean="0">
                    <a:solidFill>
                      <a:srgbClr val="0033CC"/>
                    </a:solidFill>
                  </a:rPr>
                  <a:t>ЗАКАЛИВАНИЯ</a:t>
                </a:r>
              </a:p>
              <a:p>
                <a:pPr algn="ctr"/>
                <a:r>
                  <a:rPr lang="ru-RU" sz="3200" b="1" dirty="0" smtClean="0">
                    <a:solidFill>
                      <a:srgbClr val="0033CC"/>
                    </a:solidFill>
                  </a:rPr>
                  <a:t>ДОМА</a:t>
                </a:r>
                <a:endParaRPr lang="ru-RU" sz="3200" b="1" dirty="0">
                  <a:solidFill>
                    <a:srgbClr val="0033CC"/>
                  </a:solidFill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4312693" y="259306"/>
                <a:ext cx="2162130" cy="830997"/>
              </a:xfrm>
              <a:prstGeom prst="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:r>
                  <a:rPr lang="ru-RU" sz="2400" b="1" dirty="0" smtClean="0">
                    <a:solidFill>
                      <a:srgbClr val="0033CC"/>
                    </a:solidFill>
                  </a:rPr>
                  <a:t>Гигиенические</a:t>
                </a:r>
              </a:p>
              <a:p>
                <a:pPr algn="ctr"/>
                <a:r>
                  <a:rPr lang="ru-RU" sz="2400" b="1" dirty="0" smtClean="0">
                    <a:solidFill>
                      <a:srgbClr val="0033CC"/>
                    </a:solidFill>
                  </a:rPr>
                  <a:t>ванны</a:t>
                </a:r>
                <a:endParaRPr lang="ru-RU" sz="2400" b="1" dirty="0">
                  <a:solidFill>
                    <a:srgbClr val="0033CC"/>
                  </a:solidFill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2251881" y="941696"/>
                <a:ext cx="1719618" cy="830997"/>
              </a:xfrm>
              <a:prstGeom prst="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solidFill>
                      <a:srgbClr val="0033CC"/>
                    </a:solidFill>
                  </a:rPr>
                  <a:t>Ножные</a:t>
                </a:r>
              </a:p>
              <a:p>
                <a:pPr algn="ctr"/>
                <a:r>
                  <a:rPr lang="ru-RU" sz="2400" b="1" dirty="0" smtClean="0">
                    <a:solidFill>
                      <a:srgbClr val="0033CC"/>
                    </a:solidFill>
                  </a:rPr>
                  <a:t>ванны</a:t>
                </a:r>
                <a:endParaRPr lang="ru-RU" sz="2400" b="1" dirty="0">
                  <a:solidFill>
                    <a:srgbClr val="0033CC"/>
                  </a:solidFill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960358" y="900752"/>
                <a:ext cx="1815152" cy="830997"/>
              </a:xfrm>
              <a:prstGeom prst="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solidFill>
                      <a:srgbClr val="0033CC"/>
                    </a:solidFill>
                  </a:rPr>
                  <a:t>Обливание</a:t>
                </a:r>
              </a:p>
              <a:p>
                <a:pPr algn="ctr"/>
                <a:r>
                  <a:rPr lang="ru-RU" sz="2400" b="1" dirty="0" smtClean="0">
                    <a:solidFill>
                      <a:srgbClr val="0033CC"/>
                    </a:solidFill>
                  </a:rPr>
                  <a:t>ног</a:t>
                </a:r>
                <a:endParaRPr lang="ru-RU" sz="2400" b="1" dirty="0">
                  <a:solidFill>
                    <a:srgbClr val="0033CC"/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462586" y="2608997"/>
                <a:ext cx="1815152" cy="830997"/>
              </a:xfrm>
              <a:prstGeom prst="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solidFill>
                      <a:srgbClr val="0033CC"/>
                    </a:solidFill>
                  </a:rPr>
                  <a:t>Общее</a:t>
                </a:r>
              </a:p>
              <a:p>
                <a:pPr algn="ctr"/>
                <a:r>
                  <a:rPr lang="ru-RU" sz="2400" b="1" dirty="0" smtClean="0">
                    <a:solidFill>
                      <a:srgbClr val="0033CC"/>
                    </a:solidFill>
                  </a:rPr>
                  <a:t>обливание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7030872" y="2431575"/>
                <a:ext cx="1815152" cy="830997"/>
              </a:xfrm>
              <a:prstGeom prst="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solidFill>
                      <a:srgbClr val="0033CC"/>
                    </a:solidFill>
                  </a:rPr>
                  <a:t>Душ </a:t>
                </a:r>
              </a:p>
              <a:p>
                <a:pPr algn="ctr"/>
                <a:endParaRPr lang="ru-RU" sz="2400" b="1" dirty="0" smtClean="0">
                  <a:solidFill>
                    <a:srgbClr val="0033CC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762836" y="4219432"/>
                <a:ext cx="1815152" cy="830997"/>
              </a:xfrm>
              <a:prstGeom prst="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solidFill>
                      <a:srgbClr val="0033CC"/>
                    </a:solidFill>
                  </a:rPr>
                  <a:t>Купание в</a:t>
                </a:r>
              </a:p>
              <a:p>
                <a:pPr algn="ctr"/>
                <a:r>
                  <a:rPr lang="ru-RU" sz="2400" b="1" dirty="0" smtClean="0">
                    <a:solidFill>
                      <a:srgbClr val="0033CC"/>
                    </a:solidFill>
                  </a:rPr>
                  <a:t>бассейне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044518" y="4164842"/>
                <a:ext cx="1815152" cy="1200329"/>
              </a:xfrm>
              <a:prstGeom prst="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solidFill>
                      <a:srgbClr val="0033CC"/>
                    </a:solidFill>
                  </a:rPr>
                  <a:t>Купание в</a:t>
                </a:r>
              </a:p>
              <a:p>
                <a:pPr algn="ctr"/>
                <a:r>
                  <a:rPr lang="ru-RU" sz="2400" b="1" dirty="0" smtClean="0">
                    <a:solidFill>
                      <a:srgbClr val="0033CC"/>
                    </a:solidFill>
                  </a:rPr>
                  <a:t>открытом водоёме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121624" y="4860878"/>
                <a:ext cx="2497540" cy="1200329"/>
              </a:xfrm>
              <a:prstGeom prst="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solidFill>
                      <a:srgbClr val="0033CC"/>
                    </a:solidFill>
                  </a:rPr>
                  <a:t>Физкультурные</a:t>
                </a:r>
              </a:p>
              <a:p>
                <a:pPr algn="ctr"/>
                <a:r>
                  <a:rPr lang="ru-RU" sz="2400" b="1" dirty="0" smtClean="0">
                    <a:solidFill>
                      <a:srgbClr val="0033CC"/>
                    </a:solidFill>
                  </a:rPr>
                  <a:t>Занятия</a:t>
                </a:r>
              </a:p>
              <a:p>
                <a:pPr algn="ctr"/>
                <a:endParaRPr lang="ru-RU" sz="2400" b="1" dirty="0" smtClean="0">
                  <a:solidFill>
                    <a:srgbClr val="0033CC"/>
                  </a:solidFill>
                </a:endParaRPr>
              </a:p>
            </p:txBody>
          </p:sp>
          <p:cxnSp>
            <p:nvCxnSpPr>
              <p:cNvPr id="13" name="Прямая со стрелкой 12"/>
              <p:cNvCxnSpPr/>
              <p:nvPr/>
            </p:nvCxnSpPr>
            <p:spPr>
              <a:xfrm rot="5400000" flipH="1" flipV="1">
                <a:off x="4783541" y="1685499"/>
                <a:ext cx="1050877" cy="1588"/>
              </a:xfrm>
              <a:prstGeom prst="straightConnector1">
                <a:avLst/>
              </a:prstGeom>
              <a:ln w="38100">
                <a:solidFill>
                  <a:srgbClr val="961E3B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 стрелкой 14"/>
              <p:cNvCxnSpPr/>
              <p:nvPr/>
            </p:nvCxnSpPr>
            <p:spPr>
              <a:xfrm flipV="1">
                <a:off x="5936776" y="1528549"/>
                <a:ext cx="900752" cy="696036"/>
              </a:xfrm>
              <a:prstGeom prst="straightConnector1">
                <a:avLst/>
              </a:prstGeom>
              <a:ln w="38100">
                <a:solidFill>
                  <a:srgbClr val="961E3B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Прямая со стрелкой 16"/>
              <p:cNvCxnSpPr/>
              <p:nvPr/>
            </p:nvCxnSpPr>
            <p:spPr>
              <a:xfrm rot="10800000">
                <a:off x="4067034" y="1651380"/>
                <a:ext cx="627797" cy="545911"/>
              </a:xfrm>
              <a:prstGeom prst="straightConnector1">
                <a:avLst/>
              </a:prstGeom>
              <a:ln w="38100">
                <a:solidFill>
                  <a:srgbClr val="961E3B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 стрелкой 18"/>
              <p:cNvCxnSpPr/>
              <p:nvPr/>
            </p:nvCxnSpPr>
            <p:spPr>
              <a:xfrm rot="16200000" flipH="1">
                <a:off x="4688006" y="4319516"/>
                <a:ext cx="846161" cy="13647"/>
              </a:xfrm>
              <a:prstGeom prst="straightConnector1">
                <a:avLst/>
              </a:prstGeom>
              <a:ln w="38100">
                <a:solidFill>
                  <a:srgbClr val="961E3B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 стрелкой 20"/>
              <p:cNvCxnSpPr/>
              <p:nvPr/>
            </p:nvCxnSpPr>
            <p:spPr>
              <a:xfrm rot="10800000" flipV="1">
                <a:off x="3384645" y="2961564"/>
                <a:ext cx="218364" cy="27296"/>
              </a:xfrm>
              <a:prstGeom prst="straightConnector1">
                <a:avLst/>
              </a:prstGeom>
              <a:ln w="38100">
                <a:solidFill>
                  <a:srgbClr val="961E3B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 стрелкой 22"/>
              <p:cNvCxnSpPr/>
              <p:nvPr/>
            </p:nvCxnSpPr>
            <p:spPr>
              <a:xfrm rot="10800000" flipV="1">
                <a:off x="3684897" y="3944203"/>
                <a:ext cx="723331" cy="368490"/>
              </a:xfrm>
              <a:prstGeom prst="straightConnector1">
                <a:avLst/>
              </a:prstGeom>
              <a:ln w="38100">
                <a:solidFill>
                  <a:srgbClr val="961E3B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 стрелкой 24"/>
              <p:cNvCxnSpPr/>
              <p:nvPr/>
            </p:nvCxnSpPr>
            <p:spPr>
              <a:xfrm>
                <a:off x="5786651" y="3957851"/>
                <a:ext cx="1146412" cy="341194"/>
              </a:xfrm>
              <a:prstGeom prst="straightConnector1">
                <a:avLst/>
              </a:prstGeom>
              <a:ln w="38100">
                <a:solidFill>
                  <a:srgbClr val="961E3B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 стрелкой 26"/>
              <p:cNvCxnSpPr/>
              <p:nvPr/>
            </p:nvCxnSpPr>
            <p:spPr>
              <a:xfrm>
                <a:off x="6605516" y="2975212"/>
                <a:ext cx="395785" cy="1588"/>
              </a:xfrm>
              <a:prstGeom prst="straightConnector1">
                <a:avLst/>
              </a:prstGeom>
              <a:ln w="38100">
                <a:solidFill>
                  <a:srgbClr val="961E3B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-1588"/>
            <a:ext cx="9144000" cy="6861176"/>
            <a:chOff x="0" y="-1588"/>
            <a:chExt cx="9144000" cy="6861176"/>
          </a:xfrm>
        </p:grpSpPr>
        <p:pic>
          <p:nvPicPr>
            <p:cNvPr id="3074" name="Picture 2" descr="H:\документы мои\новое для группы с января 2013 года\межаттестац мероприятия по плану\2010-2011 2 группа родительское собрание ФИЗО\Физкультура\01_3_физкультура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-1588"/>
              <a:ext cx="9144000" cy="6861176"/>
            </a:xfrm>
            <a:prstGeom prst="rect">
              <a:avLst/>
            </a:prstGeom>
            <a:noFill/>
          </p:spPr>
        </p:pic>
        <p:pic>
          <p:nvPicPr>
            <p:cNvPr id="6146" name="Picture 2" descr="SDC1712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52556" y="1323832"/>
              <a:ext cx="3147739" cy="23617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147" name="Picture 3" descr="SDC1714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66432" y="4094326"/>
              <a:ext cx="3129035" cy="234741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148" name="Picture 4" descr="SDC1730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78203" y="1310184"/>
              <a:ext cx="3128596" cy="234741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" name="TextBox 5"/>
            <p:cNvSpPr txBox="1"/>
            <p:nvPr/>
          </p:nvSpPr>
          <p:spPr>
            <a:xfrm>
              <a:off x="3507475" y="395785"/>
              <a:ext cx="40361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rgbClr val="961E3B"/>
                  </a:solidFill>
                </a:rPr>
                <a:t>Физическое развитие</a:t>
              </a:r>
              <a:endParaRPr lang="ru-RU" sz="3200" b="1" dirty="0">
                <a:solidFill>
                  <a:srgbClr val="961E3B"/>
                </a:solidFill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-1588"/>
            <a:ext cx="9144000" cy="6861176"/>
            <a:chOff x="0" y="-1588"/>
            <a:chExt cx="9144000" cy="6861176"/>
          </a:xfrm>
        </p:grpSpPr>
        <p:pic>
          <p:nvPicPr>
            <p:cNvPr id="2050" name="Picture 2" descr="H:\документы мои\новое для группы с января 2013 года\межаттестац мероприятия по плану\2010-2011 2 группа родительское собрание ФИЗО\Физкультура\01_1_физкультура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-1588"/>
              <a:ext cx="9144000" cy="6861176"/>
            </a:xfrm>
            <a:prstGeom prst="rect">
              <a:avLst/>
            </a:prstGeom>
            <a:noFill/>
          </p:spPr>
        </p:pic>
        <p:pic>
          <p:nvPicPr>
            <p:cNvPr id="7170" name="Picture 2" descr="SDC1759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89780" y="1378425"/>
              <a:ext cx="3516699" cy="263790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171" name="Picture 3" descr="SDC1759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80140" y="4285398"/>
              <a:ext cx="3136314" cy="235291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172" name="Picture 4" descr="SDC1759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04962" y="4203509"/>
              <a:ext cx="3185904" cy="238874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" name="TextBox 5"/>
            <p:cNvSpPr txBox="1"/>
            <p:nvPr/>
          </p:nvSpPr>
          <p:spPr>
            <a:xfrm>
              <a:off x="2347415" y="245660"/>
              <a:ext cx="643259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rgbClr val="0033CC"/>
                  </a:solidFill>
                </a:rPr>
                <a:t>«</a:t>
              </a:r>
              <a:r>
                <a:rPr lang="ru-RU" sz="2800" b="1" dirty="0" err="1" smtClean="0">
                  <a:solidFill>
                    <a:srgbClr val="0033CC"/>
                  </a:solidFill>
                </a:rPr>
                <a:t>Коррегирующие</a:t>
              </a:r>
              <a:r>
                <a:rPr lang="ru-RU" sz="2800" b="1" dirty="0" smtClean="0">
                  <a:solidFill>
                    <a:srgbClr val="0033CC"/>
                  </a:solidFill>
                </a:rPr>
                <a:t>» массажные коврики</a:t>
              </a:r>
            </a:p>
            <a:p>
              <a:pPr algn="ctr"/>
              <a:r>
                <a:rPr lang="ru-RU" sz="2800" b="1" dirty="0" smtClean="0">
                  <a:solidFill>
                    <a:srgbClr val="0033CC"/>
                  </a:solidFill>
                </a:rPr>
                <a:t>промышленного производства</a:t>
              </a:r>
              <a:endParaRPr lang="ru-RU" sz="2800" b="1" dirty="0">
                <a:solidFill>
                  <a:srgbClr val="0033CC"/>
                </a:solidFill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-1588"/>
            <a:ext cx="9144000" cy="6861176"/>
            <a:chOff x="0" y="-1588"/>
            <a:chExt cx="9144000" cy="6861176"/>
          </a:xfrm>
        </p:grpSpPr>
        <p:pic>
          <p:nvPicPr>
            <p:cNvPr id="3074" name="Picture 2" descr="H:\документы мои\новое для группы с января 2013 года\межаттестац мероприятия по плану\2010-2011 2 группа родительское собрание ФИЗО\Физкультура\01_3_физкультура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-1588"/>
              <a:ext cx="9144000" cy="6861176"/>
            </a:xfrm>
            <a:prstGeom prst="rect">
              <a:avLst/>
            </a:prstGeom>
            <a:noFill/>
          </p:spPr>
        </p:pic>
        <p:pic>
          <p:nvPicPr>
            <p:cNvPr id="9218" name="Picture 2" descr="SDC17599"/>
            <p:cNvPicPr>
              <a:picLocks noChangeAspect="1" noChangeArrowheads="1"/>
            </p:cNvPicPr>
            <p:nvPr/>
          </p:nvPicPr>
          <p:blipFill>
            <a:blip r:embed="rId3" cstate="print"/>
            <a:srcRect r="45043"/>
            <a:stretch>
              <a:fillRect/>
            </a:stretch>
          </p:blipFill>
          <p:spPr bwMode="auto">
            <a:xfrm>
              <a:off x="5737581" y="2557557"/>
              <a:ext cx="2628497" cy="358712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219" name="Picture 3" descr="SDC17601"/>
            <p:cNvPicPr>
              <a:picLocks noChangeAspect="1" noChangeArrowheads="1"/>
            </p:cNvPicPr>
            <p:nvPr/>
          </p:nvPicPr>
          <p:blipFill>
            <a:blip r:embed="rId4" cstate="print"/>
            <a:srcRect r="43927"/>
            <a:stretch>
              <a:fillRect/>
            </a:stretch>
          </p:blipFill>
          <p:spPr bwMode="auto">
            <a:xfrm>
              <a:off x="2639184" y="2120760"/>
              <a:ext cx="2669796" cy="35721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" name="TextBox 4"/>
            <p:cNvSpPr txBox="1"/>
            <p:nvPr/>
          </p:nvSpPr>
          <p:spPr>
            <a:xfrm>
              <a:off x="3077031" y="423080"/>
              <a:ext cx="4966361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rgbClr val="961E3B"/>
                  </a:solidFill>
                </a:rPr>
                <a:t>Различные виды ходьбы:</a:t>
              </a:r>
            </a:p>
            <a:p>
              <a:pPr algn="ctr"/>
              <a:r>
                <a:rPr lang="ru-RU" sz="2800" b="1" dirty="0" smtClean="0">
                  <a:solidFill>
                    <a:srgbClr val="961E3B"/>
                  </a:solidFill>
                </a:rPr>
                <a:t>перешагивание кубиков, лент,</a:t>
              </a:r>
            </a:p>
            <a:p>
              <a:pPr algn="ctr"/>
              <a:r>
                <a:rPr lang="ru-RU" sz="2800" b="1" dirty="0" smtClean="0">
                  <a:solidFill>
                    <a:srgbClr val="961E3B"/>
                  </a:solidFill>
                </a:rPr>
                <a:t>шнуровок, любых предметов</a:t>
              </a:r>
              <a:endParaRPr lang="ru-RU" sz="2800" b="1" dirty="0">
                <a:solidFill>
                  <a:srgbClr val="961E3B"/>
                </a:solidFill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-3176"/>
            <a:ext cx="9144000" cy="6861176"/>
            <a:chOff x="0" y="-1588"/>
            <a:chExt cx="9144000" cy="6861176"/>
          </a:xfrm>
        </p:grpSpPr>
        <p:pic>
          <p:nvPicPr>
            <p:cNvPr id="8194" name="Picture 2" descr="H:\документы мои\новое для группы с января 2013 года\межаттестац мероприятия по плану\2010-2011 2 группа родительское собрание ФИЗО\Физкультура\01_1_физкультура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-1588"/>
              <a:ext cx="9144000" cy="6861176"/>
            </a:xfrm>
            <a:prstGeom prst="rect">
              <a:avLst/>
            </a:prstGeom>
            <a:noFill/>
          </p:spPr>
        </p:pic>
        <p:pic>
          <p:nvPicPr>
            <p:cNvPr id="8195" name="Picture 3" descr="SDC17621"/>
            <p:cNvPicPr>
              <a:picLocks noChangeAspect="1" noChangeArrowheads="1"/>
            </p:cNvPicPr>
            <p:nvPr/>
          </p:nvPicPr>
          <p:blipFill>
            <a:blip r:embed="rId3" cstate="print"/>
            <a:srcRect t="28974" b="25479"/>
            <a:stretch>
              <a:fillRect/>
            </a:stretch>
          </p:blipFill>
          <p:spPr bwMode="auto">
            <a:xfrm>
              <a:off x="3794078" y="1201005"/>
              <a:ext cx="4240947" cy="144896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196" name="Picture 4" descr="SDC17607"/>
            <p:cNvPicPr>
              <a:picLocks noChangeAspect="1" noChangeArrowheads="1"/>
            </p:cNvPicPr>
            <p:nvPr/>
          </p:nvPicPr>
          <p:blipFill>
            <a:blip r:embed="rId4" cstate="print"/>
            <a:srcRect r="30147"/>
            <a:stretch>
              <a:fillRect/>
            </a:stretch>
          </p:blipFill>
          <p:spPr bwMode="auto">
            <a:xfrm>
              <a:off x="1935517" y="3072240"/>
              <a:ext cx="2581892" cy="27721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197" name="Picture 5" descr="SDC17610"/>
            <p:cNvPicPr>
              <a:picLocks noChangeAspect="1" noChangeArrowheads="1"/>
            </p:cNvPicPr>
            <p:nvPr/>
          </p:nvPicPr>
          <p:blipFill>
            <a:blip r:embed="rId5" cstate="print"/>
            <a:srcRect b="15984"/>
            <a:stretch>
              <a:fillRect/>
            </a:stretch>
          </p:blipFill>
          <p:spPr bwMode="auto">
            <a:xfrm>
              <a:off x="4960392" y="3591729"/>
              <a:ext cx="3700463" cy="233139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" name="TextBox 5"/>
            <p:cNvSpPr txBox="1"/>
            <p:nvPr/>
          </p:nvSpPr>
          <p:spPr>
            <a:xfrm>
              <a:off x="2961564" y="327546"/>
              <a:ext cx="54210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>
                  <a:solidFill>
                    <a:srgbClr val="0033CC"/>
                  </a:solidFill>
                </a:rPr>
                <a:t>«Массажные» мячики («ёжики»)</a:t>
              </a:r>
              <a:endParaRPr lang="ru-RU" sz="2800" b="1" dirty="0">
                <a:solidFill>
                  <a:srgbClr val="0033CC"/>
                </a:solidFill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-1588"/>
            <a:ext cx="9144000" cy="6861176"/>
            <a:chOff x="0" y="-1588"/>
            <a:chExt cx="9144000" cy="6861176"/>
          </a:xfrm>
        </p:grpSpPr>
        <p:pic>
          <p:nvPicPr>
            <p:cNvPr id="3074" name="Picture 2" descr="H:\документы мои\новое для группы с января 2013 года\межаттестац мероприятия по плану\2010-2011 2 группа родительское собрание ФИЗО\Физкультура\01_3_физкультура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-1588"/>
              <a:ext cx="9144000" cy="6861176"/>
            </a:xfrm>
            <a:prstGeom prst="rect">
              <a:avLst/>
            </a:prstGeom>
            <a:noFill/>
          </p:spPr>
        </p:pic>
        <p:pic>
          <p:nvPicPr>
            <p:cNvPr id="10242" name="Picture 2" descr="SDC1762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0416" y="1636049"/>
              <a:ext cx="3413125" cy="256063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243" name="Picture 3" descr="SDC1762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15022" y="3337945"/>
              <a:ext cx="3276600" cy="24574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" name="TextBox 4"/>
            <p:cNvSpPr txBox="1"/>
            <p:nvPr/>
          </p:nvSpPr>
          <p:spPr>
            <a:xfrm>
              <a:off x="3289110" y="395785"/>
              <a:ext cx="46882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>
                  <a:solidFill>
                    <a:srgbClr val="0033CC"/>
                  </a:solidFill>
                </a:rPr>
                <a:t>Разные способы </a:t>
              </a:r>
              <a:r>
                <a:rPr lang="ru-RU" sz="2800" b="1" dirty="0" err="1" smtClean="0">
                  <a:solidFill>
                    <a:srgbClr val="0033CC"/>
                  </a:solidFill>
                </a:rPr>
                <a:t>подлезания</a:t>
              </a:r>
              <a:endParaRPr lang="ru-RU" sz="2800" b="1" dirty="0">
                <a:solidFill>
                  <a:srgbClr val="0033CC"/>
                </a:solidFill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-1588"/>
            <a:ext cx="9144000" cy="6861176"/>
            <a:chOff x="0" y="-1588"/>
            <a:chExt cx="9144000" cy="6861176"/>
          </a:xfrm>
        </p:grpSpPr>
        <p:pic>
          <p:nvPicPr>
            <p:cNvPr id="8194" name="Picture 2" descr="H:\документы мои\новое для группы с января 2013 года\межаттестац мероприятия по плану\2010-2011 2 группа родительское собрание ФИЗО\Физкультура\01_1_физкультура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-1588"/>
              <a:ext cx="9144000" cy="6861176"/>
            </a:xfrm>
            <a:prstGeom prst="rect">
              <a:avLst/>
            </a:prstGeom>
            <a:noFill/>
          </p:spPr>
        </p:pic>
        <p:pic>
          <p:nvPicPr>
            <p:cNvPr id="11266" name="Picture 2" descr="SDC1764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41482" y="4339989"/>
              <a:ext cx="2857568" cy="214350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267" name="Picture 3" descr="SDC1764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53373" y="1716577"/>
              <a:ext cx="3012956" cy="22611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268" name="Picture 4" descr="SDC1764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69743" y="1719616"/>
              <a:ext cx="3057100" cy="22928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" name="TextBox 5"/>
            <p:cNvSpPr txBox="1"/>
            <p:nvPr/>
          </p:nvSpPr>
          <p:spPr>
            <a:xfrm>
              <a:off x="2817093" y="368490"/>
              <a:ext cx="558909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rgbClr val="961E3B"/>
                  </a:solidFill>
                </a:rPr>
                <a:t>«Нетрадиционное» оборудование</a:t>
              </a:r>
            </a:p>
            <a:p>
              <a:pPr algn="ctr"/>
              <a:r>
                <a:rPr lang="ru-RU" sz="2800" b="1" dirty="0" smtClean="0">
                  <a:solidFill>
                    <a:srgbClr val="961E3B"/>
                  </a:solidFill>
                </a:rPr>
                <a:t>для прыжков</a:t>
              </a:r>
              <a:endParaRPr lang="ru-RU" sz="2800" b="1" dirty="0">
                <a:solidFill>
                  <a:srgbClr val="961E3B"/>
                </a:solidFill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-1588"/>
            <a:ext cx="9144000" cy="6861176"/>
            <a:chOff x="0" y="-1588"/>
            <a:chExt cx="9144000" cy="6861176"/>
          </a:xfrm>
        </p:grpSpPr>
        <p:pic>
          <p:nvPicPr>
            <p:cNvPr id="3074" name="Picture 2" descr="H:\документы мои\новое для группы с января 2013 года\межаттестац мероприятия по плану\2010-2011 2 группа родительское собрание ФИЗО\Физкультура\01_3_физкультура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-1588"/>
              <a:ext cx="9144000" cy="6861176"/>
            </a:xfrm>
            <a:prstGeom prst="rect">
              <a:avLst/>
            </a:prstGeom>
            <a:noFill/>
          </p:spPr>
        </p:pic>
        <p:pic>
          <p:nvPicPr>
            <p:cNvPr id="12290" name="Picture 2" descr="SDC17860"/>
            <p:cNvPicPr>
              <a:picLocks noChangeAspect="1" noChangeArrowheads="1"/>
            </p:cNvPicPr>
            <p:nvPr/>
          </p:nvPicPr>
          <p:blipFill>
            <a:blip r:embed="rId3" cstate="print"/>
            <a:srcRect l="24873" t="13498"/>
            <a:stretch>
              <a:fillRect/>
            </a:stretch>
          </p:blipFill>
          <p:spPr bwMode="auto">
            <a:xfrm>
              <a:off x="3985147" y="1596788"/>
              <a:ext cx="2842051" cy="436273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" name="TextBox 3"/>
            <p:cNvSpPr txBox="1"/>
            <p:nvPr/>
          </p:nvSpPr>
          <p:spPr>
            <a:xfrm>
              <a:off x="4026089" y="464023"/>
              <a:ext cx="29258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rgbClr val="0033CC"/>
                  </a:solidFill>
                </a:rPr>
                <a:t>Прыжки в высоту</a:t>
              </a:r>
              <a:endParaRPr lang="ru-RU" sz="2800" b="1" dirty="0">
                <a:solidFill>
                  <a:srgbClr val="0033CC"/>
                </a:solidFill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-1588"/>
            <a:ext cx="9144000" cy="6861176"/>
            <a:chOff x="0" y="-1588"/>
            <a:chExt cx="9144000" cy="6861176"/>
          </a:xfrm>
        </p:grpSpPr>
        <p:pic>
          <p:nvPicPr>
            <p:cNvPr id="8194" name="Picture 2" descr="H:\документы мои\новое для группы с января 2013 года\межаттестац мероприятия по плану\2010-2011 2 группа родительское собрание ФИЗО\Физкультура\01_1_физкультура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-1588"/>
              <a:ext cx="9144000" cy="6861176"/>
            </a:xfrm>
            <a:prstGeom prst="rect">
              <a:avLst/>
            </a:prstGeom>
            <a:noFill/>
          </p:spPr>
        </p:pic>
        <p:pic>
          <p:nvPicPr>
            <p:cNvPr id="13314" name="Picture 2" descr="SDC1764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87410" y="1310185"/>
              <a:ext cx="3360499" cy="252073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315" name="Picture 3" descr="SDC1764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86968" y="1378423"/>
              <a:ext cx="3229083" cy="242247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316" name="Picture 4" descr="SDC1765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91393" y="4100037"/>
              <a:ext cx="3332738" cy="23758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" name="TextBox 5"/>
            <p:cNvSpPr txBox="1"/>
            <p:nvPr/>
          </p:nvSpPr>
          <p:spPr>
            <a:xfrm>
              <a:off x="3302758" y="368490"/>
              <a:ext cx="44526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rgbClr val="0033CC"/>
                  </a:solidFill>
                </a:rPr>
                <a:t>«Фитнес» мячи («</a:t>
              </a:r>
              <a:r>
                <a:rPr lang="ru-RU" sz="2800" b="1" dirty="0" err="1" smtClean="0">
                  <a:solidFill>
                    <a:srgbClr val="0033CC"/>
                  </a:solidFill>
                </a:rPr>
                <a:t>Фитбол</a:t>
              </a:r>
              <a:r>
                <a:rPr lang="ru-RU" sz="2800" b="1" dirty="0" smtClean="0">
                  <a:solidFill>
                    <a:srgbClr val="0033CC"/>
                  </a:solidFill>
                </a:rPr>
                <a:t>»)</a:t>
              </a:r>
              <a:endParaRPr lang="ru-RU" sz="2800" b="1" dirty="0">
                <a:solidFill>
                  <a:srgbClr val="0033CC"/>
                </a:solidFill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2031" y="0"/>
            <a:ext cx="9139938" cy="6858000"/>
            <a:chOff x="2031" y="0"/>
            <a:chExt cx="9139938" cy="685800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1" y="0"/>
              <a:ext cx="9139938" cy="6858000"/>
            </a:xfrm>
            <a:prstGeom prst="rect">
              <a:avLst/>
            </a:prstGeom>
          </p:spPr>
        </p:pic>
        <p:pic>
          <p:nvPicPr>
            <p:cNvPr id="1026" name="Picture 2" descr="SDC1792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33266" y="605511"/>
              <a:ext cx="7053476" cy="529278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-1588"/>
            <a:ext cx="9144000" cy="6861176"/>
            <a:chOff x="0" y="-1588"/>
            <a:chExt cx="9144000" cy="6861176"/>
          </a:xfrm>
        </p:grpSpPr>
        <p:pic>
          <p:nvPicPr>
            <p:cNvPr id="3074" name="Picture 2" descr="H:\документы мои\новое для группы с января 2013 года\межаттестац мероприятия по плану\2010-2011 2 группа родительское собрание ФИЗО\Физкультура\01_3_физкультура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-1588"/>
              <a:ext cx="9144000" cy="6861176"/>
            </a:xfrm>
            <a:prstGeom prst="rect">
              <a:avLst/>
            </a:prstGeom>
            <a:noFill/>
          </p:spPr>
        </p:pic>
        <p:pic>
          <p:nvPicPr>
            <p:cNvPr id="14338" name="Picture 2" descr="SDC17662"/>
            <p:cNvPicPr>
              <a:picLocks noChangeAspect="1" noChangeArrowheads="1"/>
            </p:cNvPicPr>
            <p:nvPr/>
          </p:nvPicPr>
          <p:blipFill>
            <a:blip r:embed="rId3" cstate="print"/>
            <a:srcRect t="18112"/>
            <a:stretch>
              <a:fillRect/>
            </a:stretch>
          </p:blipFill>
          <p:spPr bwMode="auto">
            <a:xfrm>
              <a:off x="2306566" y="4326339"/>
              <a:ext cx="3268663" cy="20071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339" name="Picture 3" descr="SDC17665"/>
            <p:cNvPicPr>
              <a:picLocks noChangeAspect="1" noChangeArrowheads="1"/>
            </p:cNvPicPr>
            <p:nvPr/>
          </p:nvPicPr>
          <p:blipFill>
            <a:blip r:embed="rId4" cstate="print"/>
            <a:srcRect l="10575" t="13836" r="7655" b="16298"/>
            <a:stretch>
              <a:fillRect/>
            </a:stretch>
          </p:blipFill>
          <p:spPr bwMode="auto">
            <a:xfrm>
              <a:off x="2224586" y="1637733"/>
              <a:ext cx="3321922" cy="21290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340" name="Picture 4" descr="SDC17667"/>
            <p:cNvPicPr>
              <a:picLocks noChangeAspect="1" noChangeArrowheads="1"/>
            </p:cNvPicPr>
            <p:nvPr/>
          </p:nvPicPr>
          <p:blipFill>
            <a:blip r:embed="rId5" cstate="print"/>
            <a:srcRect l="12236" r="7388"/>
            <a:stretch>
              <a:fillRect/>
            </a:stretch>
          </p:blipFill>
          <p:spPr bwMode="auto">
            <a:xfrm>
              <a:off x="5841241" y="2415653"/>
              <a:ext cx="2969523" cy="277049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" name="TextBox 5"/>
            <p:cNvSpPr txBox="1"/>
            <p:nvPr/>
          </p:nvSpPr>
          <p:spPr>
            <a:xfrm>
              <a:off x="3671248" y="423080"/>
              <a:ext cx="40019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rgbClr val="0033CC"/>
                  </a:solidFill>
                </a:rPr>
                <a:t>Разные виды «волчков»</a:t>
              </a:r>
              <a:endParaRPr lang="ru-RU" sz="2800" b="1" dirty="0">
                <a:solidFill>
                  <a:srgbClr val="0033CC"/>
                </a:solidFill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-1588"/>
            <a:ext cx="9144000" cy="6861176"/>
            <a:chOff x="0" y="-1588"/>
            <a:chExt cx="9144000" cy="6861176"/>
          </a:xfrm>
        </p:grpSpPr>
        <p:pic>
          <p:nvPicPr>
            <p:cNvPr id="15362" name="Picture 2" descr="H:\документы мои\новое для группы с января 2013 года\межаттестац мероприятия по плану\2010-2011 2 группа родительское собрание ФИЗО\Физкультура\01_1_физкультура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-1588"/>
              <a:ext cx="9144000" cy="6861176"/>
            </a:xfrm>
            <a:prstGeom prst="rect">
              <a:avLst/>
            </a:prstGeom>
            <a:noFill/>
          </p:spPr>
        </p:pic>
        <p:pic>
          <p:nvPicPr>
            <p:cNvPr id="15363" name="Picture 3" descr="SDC17675"/>
            <p:cNvPicPr>
              <a:picLocks noChangeAspect="1" noChangeArrowheads="1"/>
            </p:cNvPicPr>
            <p:nvPr/>
          </p:nvPicPr>
          <p:blipFill>
            <a:blip r:embed="rId3" cstate="print">
              <a:lum bright="15000" contrast="4000"/>
            </a:blip>
            <a:srcRect/>
            <a:stretch>
              <a:fillRect/>
            </a:stretch>
          </p:blipFill>
          <p:spPr bwMode="auto">
            <a:xfrm>
              <a:off x="1799712" y="2456597"/>
              <a:ext cx="3098200" cy="23236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364" name="Picture 4" descr="SDC17672"/>
            <p:cNvPicPr>
              <a:picLocks noChangeAspect="1" noChangeArrowheads="1"/>
            </p:cNvPicPr>
            <p:nvPr/>
          </p:nvPicPr>
          <p:blipFill>
            <a:blip r:embed="rId4" cstate="print">
              <a:lum bright="8000" contrast="4000"/>
            </a:blip>
            <a:srcRect l="13215" r="22245"/>
            <a:stretch>
              <a:fillRect/>
            </a:stretch>
          </p:blipFill>
          <p:spPr bwMode="auto">
            <a:xfrm>
              <a:off x="5540992" y="1996521"/>
              <a:ext cx="3179928" cy="36952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" name="TextBox 4"/>
            <p:cNvSpPr txBox="1"/>
            <p:nvPr/>
          </p:nvSpPr>
          <p:spPr>
            <a:xfrm>
              <a:off x="4012442" y="586854"/>
              <a:ext cx="26564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>
                  <a:solidFill>
                    <a:srgbClr val="961E3B"/>
                  </a:solidFill>
                </a:rPr>
                <a:t>Метание в цель</a:t>
              </a:r>
              <a:endParaRPr lang="ru-RU" sz="2800" b="1" dirty="0">
                <a:solidFill>
                  <a:srgbClr val="961E3B"/>
                </a:solidFill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-1588"/>
            <a:ext cx="9144000" cy="6861176"/>
            <a:chOff x="0" y="-1588"/>
            <a:chExt cx="9144000" cy="6861176"/>
          </a:xfrm>
        </p:grpSpPr>
        <p:pic>
          <p:nvPicPr>
            <p:cNvPr id="16386" name="Picture 2" descr="H:\документы мои\новое для группы с января 2013 года\межаттестац мероприятия по плану\2010-2011 2 группа родительское собрание ФИЗО\Физкультура\01_3_физкультура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-1588"/>
              <a:ext cx="9144000" cy="6861176"/>
            </a:xfrm>
            <a:prstGeom prst="rect">
              <a:avLst/>
            </a:prstGeom>
            <a:noFill/>
          </p:spPr>
        </p:pic>
        <p:pic>
          <p:nvPicPr>
            <p:cNvPr id="16387" name="Picture 3" descr="SDC1768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12458" y="2306472"/>
              <a:ext cx="3395228" cy="254642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6388" name="Picture 4" descr="SDC1784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59078" y="2975210"/>
              <a:ext cx="3448335" cy="258625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" name="TextBox 4"/>
            <p:cNvSpPr txBox="1"/>
            <p:nvPr/>
          </p:nvSpPr>
          <p:spPr>
            <a:xfrm>
              <a:off x="3777702" y="709684"/>
              <a:ext cx="35209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rgbClr val="0033CC"/>
                  </a:solidFill>
                </a:rPr>
                <a:t>Упражнения с мячом</a:t>
              </a:r>
              <a:endParaRPr lang="ru-RU" sz="2800" b="1" dirty="0">
                <a:solidFill>
                  <a:srgbClr val="0033CC"/>
                </a:solidFill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-1588"/>
            <a:ext cx="9144000" cy="6861176"/>
            <a:chOff x="0" y="-1588"/>
            <a:chExt cx="9144000" cy="6861176"/>
          </a:xfrm>
        </p:grpSpPr>
        <p:pic>
          <p:nvPicPr>
            <p:cNvPr id="15362" name="Picture 2" descr="H:\документы мои\новое для группы с января 2013 года\межаттестац мероприятия по плану\2010-2011 2 группа родительское собрание ФИЗО\Физкультура\01_1_физкультура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-1588"/>
              <a:ext cx="9144000" cy="6861176"/>
            </a:xfrm>
            <a:prstGeom prst="rect">
              <a:avLst/>
            </a:prstGeom>
            <a:noFill/>
          </p:spPr>
        </p:pic>
        <p:pic>
          <p:nvPicPr>
            <p:cNvPr id="17410" name="Picture 2" descr="SDC17686"/>
            <p:cNvPicPr>
              <a:picLocks noChangeAspect="1" noChangeArrowheads="1"/>
            </p:cNvPicPr>
            <p:nvPr/>
          </p:nvPicPr>
          <p:blipFill>
            <a:blip r:embed="rId3" cstate="print"/>
            <a:srcRect l="6885"/>
            <a:stretch>
              <a:fillRect/>
            </a:stretch>
          </p:blipFill>
          <p:spPr bwMode="auto">
            <a:xfrm>
              <a:off x="1992573" y="1873843"/>
              <a:ext cx="3347541" cy="269705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7411" name="Picture 3" descr="SDC17688"/>
            <p:cNvPicPr>
              <a:picLocks noChangeAspect="1" noChangeArrowheads="1"/>
            </p:cNvPicPr>
            <p:nvPr/>
          </p:nvPicPr>
          <p:blipFill>
            <a:blip r:embed="rId4" cstate="print"/>
            <a:srcRect l="16269" r="14732"/>
            <a:stretch>
              <a:fillRect/>
            </a:stretch>
          </p:blipFill>
          <p:spPr bwMode="auto">
            <a:xfrm>
              <a:off x="5650172" y="2729073"/>
              <a:ext cx="3070747" cy="333735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" name="TextBox 4"/>
            <p:cNvSpPr txBox="1"/>
            <p:nvPr/>
          </p:nvSpPr>
          <p:spPr>
            <a:xfrm>
              <a:off x="4053385" y="641445"/>
              <a:ext cx="29329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rgbClr val="0033CC"/>
                  </a:solidFill>
                </a:rPr>
                <a:t>Подвижные игры</a:t>
              </a:r>
              <a:endParaRPr lang="ru-RU" sz="2800" b="1" dirty="0">
                <a:solidFill>
                  <a:srgbClr val="0033CC"/>
                </a:solidFill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0"/>
            <a:ext cx="9144000" cy="6861176"/>
            <a:chOff x="0" y="0"/>
            <a:chExt cx="9144000" cy="6861176"/>
          </a:xfrm>
        </p:grpSpPr>
        <p:pic>
          <p:nvPicPr>
            <p:cNvPr id="19458" name="Picture 2" descr="H:\документы мои\новое для группы с января 2013 года\межаттестац мероприятия по плану\2010-2011 2 группа родительское собрание ФИЗО\Физкультура\01_1_физкультура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861176"/>
            </a:xfrm>
            <a:prstGeom prst="rect">
              <a:avLst/>
            </a:prstGeom>
            <a:noFill/>
          </p:spPr>
        </p:pic>
        <p:pic>
          <p:nvPicPr>
            <p:cNvPr id="1026" name="Picture 2" descr="SDC16159"/>
            <p:cNvPicPr>
              <a:picLocks noChangeAspect="1" noChangeArrowheads="1"/>
            </p:cNvPicPr>
            <p:nvPr/>
          </p:nvPicPr>
          <p:blipFill>
            <a:blip r:embed="rId3" cstate="print"/>
            <a:srcRect l="18654" t="15795" r="7953" b="11908"/>
            <a:stretch>
              <a:fillRect/>
            </a:stretch>
          </p:blipFill>
          <p:spPr bwMode="auto">
            <a:xfrm>
              <a:off x="1295331" y="3971499"/>
              <a:ext cx="3399499" cy="251118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27" name="Picture 3" descr="SDC17901"/>
            <p:cNvPicPr>
              <a:picLocks noChangeAspect="1" noChangeArrowheads="1"/>
            </p:cNvPicPr>
            <p:nvPr/>
          </p:nvPicPr>
          <p:blipFill>
            <a:blip r:embed="rId4" cstate="print"/>
            <a:srcRect t="6522"/>
            <a:stretch>
              <a:fillRect/>
            </a:stretch>
          </p:blipFill>
          <p:spPr bwMode="auto">
            <a:xfrm>
              <a:off x="2019871" y="846162"/>
              <a:ext cx="2320404" cy="289208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28" name="Picture 4" descr="SDC17906"/>
            <p:cNvPicPr>
              <a:picLocks noChangeAspect="1" noChangeArrowheads="1"/>
            </p:cNvPicPr>
            <p:nvPr/>
          </p:nvPicPr>
          <p:blipFill>
            <a:blip r:embed="rId5" cstate="print"/>
            <a:srcRect t="22172" r="10892"/>
            <a:stretch>
              <a:fillRect/>
            </a:stretch>
          </p:blipFill>
          <p:spPr bwMode="auto">
            <a:xfrm>
              <a:off x="4981434" y="3985147"/>
              <a:ext cx="3791866" cy="248389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29" name="Picture 5" descr="SDC17918"/>
            <p:cNvPicPr>
              <a:picLocks noChangeAspect="1" noChangeArrowheads="1"/>
            </p:cNvPicPr>
            <p:nvPr/>
          </p:nvPicPr>
          <p:blipFill>
            <a:blip r:embed="rId6" cstate="print"/>
            <a:srcRect l="15408" t="21722" r="14412"/>
            <a:stretch>
              <a:fillRect/>
            </a:stretch>
          </p:blipFill>
          <p:spPr bwMode="auto">
            <a:xfrm>
              <a:off x="5390865" y="1050878"/>
              <a:ext cx="3057099" cy="255739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" name="TextBox 6"/>
            <p:cNvSpPr txBox="1"/>
            <p:nvPr/>
          </p:nvSpPr>
          <p:spPr>
            <a:xfrm>
              <a:off x="4503760" y="300251"/>
              <a:ext cx="16467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>
                  <a:solidFill>
                    <a:srgbClr val="0033CC"/>
                  </a:solidFill>
                </a:rPr>
                <a:t>Прогулки</a:t>
              </a:r>
              <a:endParaRPr lang="ru-RU" sz="2800" b="1" dirty="0">
                <a:solidFill>
                  <a:srgbClr val="0033CC"/>
                </a:solidFill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-1588"/>
            <a:ext cx="9144000" cy="6861176"/>
            <a:chOff x="0" y="-1588"/>
            <a:chExt cx="9144000" cy="6861176"/>
          </a:xfrm>
        </p:grpSpPr>
        <p:pic>
          <p:nvPicPr>
            <p:cNvPr id="20482" name="Picture 2" descr="H:\документы мои\новое для группы с января 2013 года\межаттестац мероприятия по плану\2010-2011 2 группа родительское собрание ФИЗО\Физкультура\01_3_физкультура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-1588"/>
              <a:ext cx="9144000" cy="6861176"/>
            </a:xfrm>
            <a:prstGeom prst="rect">
              <a:avLst/>
            </a:prstGeom>
            <a:noFill/>
          </p:spPr>
        </p:pic>
        <p:pic>
          <p:nvPicPr>
            <p:cNvPr id="2050" name="Picture 2" descr="SDC17944"/>
            <p:cNvPicPr>
              <a:picLocks noChangeAspect="1" noChangeArrowheads="1"/>
            </p:cNvPicPr>
            <p:nvPr/>
          </p:nvPicPr>
          <p:blipFill>
            <a:blip r:embed="rId3" cstate="print">
              <a:lum bright="15000" contrast="9000"/>
            </a:blip>
            <a:srcRect/>
            <a:stretch>
              <a:fillRect/>
            </a:stretch>
          </p:blipFill>
          <p:spPr bwMode="auto">
            <a:xfrm>
              <a:off x="2784002" y="3735198"/>
              <a:ext cx="3671888" cy="275431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51" name="Picture 3" descr="SDC17952"/>
            <p:cNvPicPr>
              <a:picLocks noChangeAspect="1" noChangeArrowheads="1"/>
            </p:cNvPicPr>
            <p:nvPr/>
          </p:nvPicPr>
          <p:blipFill>
            <a:blip r:embed="rId4" cstate="print">
              <a:lum bright="20000" contrast="6000"/>
            </a:blip>
            <a:srcRect/>
            <a:stretch>
              <a:fillRect/>
            </a:stretch>
          </p:blipFill>
          <p:spPr bwMode="auto">
            <a:xfrm>
              <a:off x="5081256" y="809318"/>
              <a:ext cx="3700462" cy="27749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" name="TextBox 4"/>
            <p:cNvSpPr txBox="1"/>
            <p:nvPr/>
          </p:nvSpPr>
          <p:spPr>
            <a:xfrm>
              <a:off x="3098042" y="395786"/>
              <a:ext cx="15584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>
                  <a:solidFill>
                    <a:srgbClr val="961E3B"/>
                  </a:solidFill>
                </a:rPr>
                <a:t>Питание</a:t>
              </a:r>
              <a:r>
                <a:rPr lang="ru-RU" dirty="0" smtClean="0"/>
                <a:t> </a:t>
              </a:r>
              <a:endParaRPr lang="ru-RU" dirty="0"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-1588"/>
            <a:ext cx="9144000" cy="6861176"/>
            <a:chOff x="0" y="-1588"/>
            <a:chExt cx="9144000" cy="6861176"/>
          </a:xfrm>
        </p:grpSpPr>
        <p:pic>
          <p:nvPicPr>
            <p:cNvPr id="3074" name="Picture 2" descr="H:\документы мои\новое для группы с января 2013 года\межаттестац мероприятия по плану\2010-2011 2 группа родительское собрание ФИЗО\Физкультура\01_1_физкультура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-1588"/>
              <a:ext cx="9144000" cy="6861176"/>
            </a:xfrm>
            <a:prstGeom prst="rect">
              <a:avLst/>
            </a:prstGeom>
            <a:noFill/>
          </p:spPr>
        </p:pic>
        <p:pic>
          <p:nvPicPr>
            <p:cNvPr id="3075" name="Picture 3" descr="SDC17972"/>
            <p:cNvPicPr>
              <a:picLocks noChangeAspect="1" noChangeArrowheads="1"/>
            </p:cNvPicPr>
            <p:nvPr/>
          </p:nvPicPr>
          <p:blipFill>
            <a:blip r:embed="rId3" cstate="print">
              <a:lum bright="11000" contrast="5000"/>
            </a:blip>
            <a:srcRect/>
            <a:stretch>
              <a:fillRect/>
            </a:stretch>
          </p:blipFill>
          <p:spPr bwMode="auto">
            <a:xfrm>
              <a:off x="5077703" y="3945838"/>
              <a:ext cx="3457575" cy="25923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076" name="Picture 4" descr="SDC17965"/>
            <p:cNvPicPr>
              <a:picLocks noChangeAspect="1" noChangeArrowheads="1"/>
            </p:cNvPicPr>
            <p:nvPr/>
          </p:nvPicPr>
          <p:blipFill>
            <a:blip r:embed="rId4" cstate="print">
              <a:lum bright="13000" contrast="5000"/>
            </a:blip>
            <a:srcRect/>
            <a:stretch>
              <a:fillRect/>
            </a:stretch>
          </p:blipFill>
          <p:spPr bwMode="auto">
            <a:xfrm>
              <a:off x="2257639" y="1148047"/>
              <a:ext cx="3413125" cy="256063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" name="TextBox 4"/>
            <p:cNvSpPr txBox="1"/>
            <p:nvPr/>
          </p:nvSpPr>
          <p:spPr>
            <a:xfrm>
              <a:off x="4107976" y="313898"/>
              <a:ext cx="33457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>
                  <a:solidFill>
                    <a:srgbClr val="0033CC"/>
                  </a:solidFill>
                </a:rPr>
                <a:t>Самообслуживание</a:t>
              </a:r>
              <a:r>
                <a:rPr lang="ru-RU" dirty="0" smtClean="0"/>
                <a:t> </a:t>
              </a:r>
              <a:endParaRPr lang="ru-RU" dirty="0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-3176"/>
            <a:ext cx="9144000" cy="6861176"/>
            <a:chOff x="0" y="-3176"/>
            <a:chExt cx="9144000" cy="6861176"/>
          </a:xfrm>
        </p:grpSpPr>
        <p:pic>
          <p:nvPicPr>
            <p:cNvPr id="4098" name="Picture 2" descr="H:\документы мои\новое для группы с января 2013 года\межаттестац мероприятия по плану\2010-2011 2 группа родительское собрание ФИЗО\Физкультура\01_3_физкультура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-3176"/>
              <a:ext cx="9144000" cy="6861176"/>
            </a:xfrm>
            <a:prstGeom prst="rect">
              <a:avLst/>
            </a:prstGeom>
            <a:noFill/>
          </p:spPr>
        </p:pic>
        <p:pic>
          <p:nvPicPr>
            <p:cNvPr id="4099" name="Picture 3" descr="SDC17243"/>
            <p:cNvPicPr>
              <a:picLocks noChangeAspect="1" noChangeArrowheads="1"/>
            </p:cNvPicPr>
            <p:nvPr/>
          </p:nvPicPr>
          <p:blipFill>
            <a:blip r:embed="rId3" cstate="print">
              <a:lum bright="12000"/>
            </a:blip>
            <a:srcRect/>
            <a:stretch>
              <a:fillRect/>
            </a:stretch>
          </p:blipFill>
          <p:spPr bwMode="auto">
            <a:xfrm>
              <a:off x="2470244" y="286863"/>
              <a:ext cx="4135272" cy="310145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100" name="Picture 4" descr="SDC16508"/>
            <p:cNvPicPr>
              <a:picLocks noChangeAspect="1" noChangeArrowheads="1"/>
            </p:cNvPicPr>
            <p:nvPr/>
          </p:nvPicPr>
          <p:blipFill>
            <a:blip r:embed="rId4" cstate="print">
              <a:lum bright="16000" contrast="6000"/>
            </a:blip>
            <a:srcRect/>
            <a:stretch>
              <a:fillRect/>
            </a:stretch>
          </p:blipFill>
          <p:spPr bwMode="auto">
            <a:xfrm>
              <a:off x="4833769" y="3575712"/>
              <a:ext cx="3930557" cy="294791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-1588"/>
            <a:ext cx="9144000" cy="6861176"/>
            <a:chOff x="0" y="-1588"/>
            <a:chExt cx="9144000" cy="6861176"/>
          </a:xfrm>
        </p:grpSpPr>
        <p:pic>
          <p:nvPicPr>
            <p:cNvPr id="5122" name="Picture 2" descr="H:\документы мои\новое для группы с января 2013 года\межаттестац мероприятия по плану\2010-2011 2 группа родительское собрание ФИЗО\Физкультура\01_1_физкультура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-1588"/>
              <a:ext cx="9144000" cy="6861176"/>
            </a:xfrm>
            <a:prstGeom prst="rect">
              <a:avLst/>
            </a:prstGeom>
            <a:noFill/>
          </p:spPr>
        </p:pic>
        <p:pic>
          <p:nvPicPr>
            <p:cNvPr id="5123" name="Picture 3" descr="SDC16887"/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9000"/>
            </a:blip>
            <a:srcRect/>
            <a:stretch>
              <a:fillRect/>
            </a:stretch>
          </p:blipFill>
          <p:spPr bwMode="auto">
            <a:xfrm>
              <a:off x="5049769" y="914399"/>
              <a:ext cx="3640655" cy="273083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24" name="Picture 4" descr="SDC16900"/>
            <p:cNvPicPr>
              <a:picLocks noChangeAspect="1" noChangeArrowheads="1"/>
            </p:cNvPicPr>
            <p:nvPr/>
          </p:nvPicPr>
          <p:blipFill>
            <a:blip r:embed="rId4" cstate="print">
              <a:lum bright="16000" contrast="7000"/>
            </a:blip>
            <a:srcRect/>
            <a:stretch>
              <a:fillRect/>
            </a:stretch>
          </p:blipFill>
          <p:spPr bwMode="auto">
            <a:xfrm>
              <a:off x="2916495" y="3862316"/>
              <a:ext cx="3538897" cy="26544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" name="TextBox 4"/>
            <p:cNvSpPr txBox="1"/>
            <p:nvPr/>
          </p:nvSpPr>
          <p:spPr>
            <a:xfrm>
              <a:off x="3643952" y="272955"/>
              <a:ext cx="37666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>
                  <a:solidFill>
                    <a:srgbClr val="0033CC"/>
                  </a:solidFill>
                </a:rPr>
                <a:t>Труд в уголке природы</a:t>
              </a:r>
              <a:endParaRPr lang="ru-RU" sz="2800" b="1" dirty="0">
                <a:solidFill>
                  <a:srgbClr val="0033CC"/>
                </a:solidFill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-1588"/>
            <a:ext cx="9144000" cy="7388748"/>
            <a:chOff x="0" y="-1588"/>
            <a:chExt cx="9144000" cy="7388748"/>
          </a:xfrm>
        </p:grpSpPr>
        <p:pic>
          <p:nvPicPr>
            <p:cNvPr id="8194" name="Picture 2" descr="H:\документы мои\новое для группы с января 2013 года\межаттестац мероприятия по плану\2010-2011 2 группа родительское собрание ФИЗО\Физкультура\01_3_физкультура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-1588"/>
              <a:ext cx="9144000" cy="6861176"/>
            </a:xfrm>
            <a:prstGeom prst="rect">
              <a:avLst/>
            </a:prstGeom>
            <a:noFill/>
          </p:spPr>
        </p:pic>
        <p:sp>
          <p:nvSpPr>
            <p:cNvPr id="3" name="TextBox 2"/>
            <p:cNvSpPr txBox="1"/>
            <p:nvPr/>
          </p:nvSpPr>
          <p:spPr>
            <a:xfrm>
              <a:off x="2601169" y="185188"/>
              <a:ext cx="6287362" cy="7201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200" b="1" dirty="0" smtClean="0">
                  <a:solidFill>
                    <a:srgbClr val="0033CC"/>
                  </a:solidFill>
                </a:rPr>
                <a:t>    </a:t>
              </a:r>
              <a:r>
                <a:rPr lang="ru-RU" sz="2200" b="1" dirty="0" smtClean="0">
                  <a:solidFill>
                    <a:srgbClr val="961E3B"/>
                  </a:solidFill>
                </a:rPr>
                <a:t>ПЕРИОД  ДОШКОЛЬНОГО  ДЕТСТВА </a:t>
              </a:r>
              <a:r>
                <a:rPr lang="ru-RU" sz="2200" b="1" dirty="0" smtClean="0">
                  <a:solidFill>
                    <a:srgbClr val="0033CC"/>
                  </a:solidFill>
                </a:rPr>
                <a:t>– это время, когда контакты взрослого с ребенком достаточно легки и желанны со стороны ребенка. </a:t>
              </a:r>
            </a:p>
            <a:p>
              <a:pPr algn="ctr"/>
              <a:endParaRPr lang="ru-RU" sz="2200" b="1" dirty="0" smtClean="0">
                <a:solidFill>
                  <a:srgbClr val="0033CC"/>
                </a:solidFill>
              </a:endParaRPr>
            </a:p>
            <a:p>
              <a:pPr algn="ctr"/>
              <a:r>
                <a:rPr lang="ru-RU" sz="2200" b="1" dirty="0" smtClean="0">
                  <a:solidFill>
                    <a:srgbClr val="0033CC"/>
                  </a:solidFill>
                </a:rPr>
                <a:t>       Если такие контакты не установлены, будет трудно, а подчас и невозможно обрести  взаимопонимание со своим </a:t>
              </a:r>
            </a:p>
            <a:p>
              <a:pPr algn="ctr"/>
              <a:r>
                <a:rPr lang="ru-RU" sz="2200" b="1" dirty="0" smtClean="0">
                  <a:solidFill>
                    <a:srgbClr val="0033CC"/>
                  </a:solidFill>
                </a:rPr>
                <a:t>повзрослевшим ребенком.</a:t>
              </a:r>
            </a:p>
            <a:p>
              <a:pPr algn="ctr"/>
              <a:endParaRPr lang="ru-RU" sz="2200" b="1" dirty="0" smtClean="0">
                <a:solidFill>
                  <a:srgbClr val="0033CC"/>
                </a:solidFill>
              </a:endParaRPr>
            </a:p>
            <a:p>
              <a:pPr algn="ctr"/>
              <a:r>
                <a:rPr lang="ru-RU" sz="2200" b="1" dirty="0" smtClean="0">
                  <a:solidFill>
                    <a:srgbClr val="0033CC"/>
                  </a:solidFill>
                </a:rPr>
                <a:t>Поэтому желательно, чтобы вы сами занимались, соблюдали режим дня, вели здоровый образ жизни вместе с ребёнком, демонстрируя собственным примером </a:t>
              </a:r>
            </a:p>
            <a:p>
              <a:pPr algn="ctr"/>
              <a:r>
                <a:rPr lang="ru-RU" sz="2200" b="1" dirty="0" smtClean="0">
                  <a:solidFill>
                    <a:srgbClr val="0033CC"/>
                  </a:solidFill>
                </a:rPr>
                <a:t>заботу о здоровье.</a:t>
              </a:r>
            </a:p>
            <a:p>
              <a:pPr algn="ctr"/>
              <a:endParaRPr lang="ru-RU" sz="2200" b="1" dirty="0" smtClean="0">
                <a:solidFill>
                  <a:srgbClr val="0033CC"/>
                </a:solidFill>
              </a:endParaRPr>
            </a:p>
            <a:p>
              <a:pPr algn="ctr"/>
              <a:r>
                <a:rPr lang="ru-RU" sz="2200" b="1" dirty="0" smtClean="0">
                  <a:solidFill>
                    <a:srgbClr val="961E3B"/>
                  </a:solidFill>
                </a:rPr>
                <a:t>В первую очередь ваш ребёнок, прежде всего, </a:t>
              </a:r>
            </a:p>
            <a:p>
              <a:pPr algn="ctr"/>
              <a:r>
                <a:rPr lang="ru-RU" sz="2200" b="1" dirty="0" smtClean="0">
                  <a:solidFill>
                    <a:srgbClr val="961E3B"/>
                  </a:solidFill>
                </a:rPr>
                <a:t>дорог вам и необходим.</a:t>
              </a:r>
            </a:p>
            <a:p>
              <a:pPr algn="ctr"/>
              <a:r>
                <a:rPr lang="ru-RU" sz="2200" b="1" dirty="0" smtClean="0">
                  <a:solidFill>
                    <a:srgbClr val="0033CC"/>
                  </a:solidFill>
                </a:rPr>
                <a:t>Планируйте свое время так, чтобы доказывать ребенку, </a:t>
              </a:r>
              <a:r>
                <a:rPr lang="ru-RU" sz="2400" b="1" dirty="0" smtClean="0">
                  <a:solidFill>
                    <a:srgbClr val="961E3B"/>
                  </a:solidFill>
                </a:rPr>
                <a:t>что он любим</a:t>
              </a:r>
              <a:endParaRPr lang="ru-RU" sz="2200" b="1" dirty="0" smtClean="0">
                <a:solidFill>
                  <a:srgbClr val="961E3B"/>
                </a:solidFill>
              </a:endParaRPr>
            </a:p>
            <a:p>
              <a:endParaRPr lang="ru-RU" sz="2200" dirty="0" smtClean="0"/>
            </a:p>
            <a:p>
              <a:endParaRPr lang="ru-RU" sz="2200" dirty="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Группа 26"/>
          <p:cNvGrpSpPr/>
          <p:nvPr/>
        </p:nvGrpSpPr>
        <p:grpSpPr>
          <a:xfrm>
            <a:off x="0" y="0"/>
            <a:ext cx="9139938" cy="6858000"/>
            <a:chOff x="0" y="0"/>
            <a:chExt cx="9139938" cy="685800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39938" cy="6858000"/>
            </a:xfrm>
            <a:prstGeom prst="rect">
              <a:avLst/>
            </a:prstGeom>
          </p:spPr>
        </p:pic>
        <p:grpSp>
          <p:nvGrpSpPr>
            <p:cNvPr id="26" name="Группа 25"/>
            <p:cNvGrpSpPr/>
            <p:nvPr/>
          </p:nvGrpSpPr>
          <p:grpSpPr>
            <a:xfrm>
              <a:off x="228353" y="411165"/>
              <a:ext cx="8642693" cy="5964240"/>
              <a:chOff x="228353" y="411165"/>
              <a:chExt cx="8642693" cy="5964240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3243467" y="2347046"/>
                <a:ext cx="2993561" cy="1569660"/>
              </a:xfrm>
              <a:prstGeom prst="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ru-RU" sz="2400" b="1" dirty="0" smtClean="0">
                    <a:solidFill>
                      <a:srgbClr val="0033CC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КОМПОНЕНТЫ</a:t>
                </a:r>
              </a:p>
              <a:p>
                <a:pPr algn="ctr"/>
                <a:r>
                  <a:rPr lang="ru-RU" sz="2400" b="1" dirty="0" smtClean="0">
                    <a:solidFill>
                      <a:srgbClr val="0033CC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ЗДОРОВОГО ОБРАЗА</a:t>
                </a:r>
              </a:p>
              <a:p>
                <a:pPr algn="ctr"/>
                <a:r>
                  <a:rPr lang="ru-RU" sz="2400" b="1" dirty="0" smtClean="0">
                    <a:solidFill>
                      <a:srgbClr val="0033CC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ЖИЗНИ</a:t>
                </a:r>
                <a:endParaRPr lang="ru-RU" sz="2400" b="1" dirty="0">
                  <a:solidFill>
                    <a:srgbClr val="0033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" name="Прямоугольник 3"/>
              <p:cNvSpPr/>
              <p:nvPr/>
            </p:nvSpPr>
            <p:spPr>
              <a:xfrm>
                <a:off x="1631800" y="433912"/>
                <a:ext cx="3363281" cy="1200329"/>
              </a:xfrm>
              <a:prstGeom prst="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457200" indent="-457200" algn="ctr"/>
                <a:r>
                  <a:rPr lang="ru-RU" sz="2400" b="1" dirty="0" smtClean="0">
                    <a:solidFill>
                      <a:srgbClr val="961E3B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Систематические</a:t>
                </a:r>
              </a:p>
              <a:p>
                <a:pPr marL="457200" indent="-457200" algn="ctr"/>
                <a:r>
                  <a:rPr lang="ru-RU" sz="2400" b="1" dirty="0" smtClean="0">
                    <a:solidFill>
                      <a:srgbClr val="961E3B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Физкультурные</a:t>
                </a:r>
              </a:p>
              <a:p>
                <a:pPr marL="457200" indent="-457200" algn="ctr"/>
                <a:r>
                  <a:rPr lang="ru-RU" sz="2400" b="1" dirty="0" smtClean="0">
                    <a:solidFill>
                      <a:srgbClr val="961E3B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занятия</a:t>
                </a:r>
                <a:endParaRPr lang="ru-RU" sz="2400" b="1" dirty="0">
                  <a:solidFill>
                    <a:srgbClr val="961E3B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6564574" y="2647124"/>
                <a:ext cx="2306472" cy="1569660"/>
              </a:xfrm>
              <a:prstGeom prst="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457200" indent="-457200" algn="ctr"/>
                <a:endParaRPr lang="ru-RU" sz="2400" b="1" dirty="0" smtClean="0">
                  <a:solidFill>
                    <a:srgbClr val="961E3B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7200" indent="-457200" algn="ctr"/>
                <a:r>
                  <a:rPr lang="ru-RU" sz="2400" b="1" dirty="0" smtClean="0">
                    <a:solidFill>
                      <a:srgbClr val="961E3B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Правильное питание</a:t>
                </a:r>
              </a:p>
              <a:p>
                <a:pPr marL="457200" indent="-457200" algn="ctr"/>
                <a:endParaRPr lang="ru-RU" sz="2400" b="1" dirty="0">
                  <a:solidFill>
                    <a:srgbClr val="961E3B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>
                <a:off x="2946534" y="4805745"/>
                <a:ext cx="3645334" cy="1569660"/>
              </a:xfrm>
              <a:prstGeom prst="rect">
                <a:avLst/>
              </a:prstGeom>
              <a:ln w="38100" cmpd="sng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457200" indent="-457200" algn="ctr"/>
                <a:r>
                  <a:rPr lang="ru-RU" sz="2400" b="1" dirty="0" smtClean="0">
                    <a:solidFill>
                      <a:srgbClr val="961E3B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Благоприятная</a:t>
                </a:r>
              </a:p>
              <a:p>
                <a:pPr marL="457200" indent="-457200" algn="ctr"/>
                <a:r>
                  <a:rPr lang="ru-RU" sz="2400" b="1" dirty="0" smtClean="0">
                    <a:solidFill>
                      <a:srgbClr val="961E3B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психологическая обстановка</a:t>
                </a:r>
              </a:p>
              <a:p>
                <a:pPr marL="457200" indent="-457200" algn="ctr"/>
                <a:r>
                  <a:rPr lang="ru-RU" sz="2400" b="1" dirty="0" smtClean="0">
                    <a:solidFill>
                      <a:srgbClr val="961E3B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в семье</a:t>
                </a:r>
                <a:endParaRPr lang="ru-RU" sz="2400" b="1" dirty="0">
                  <a:solidFill>
                    <a:srgbClr val="961E3B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228353" y="2688067"/>
                <a:ext cx="2790075" cy="1569660"/>
              </a:xfrm>
              <a:prstGeom prst="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457200" indent="-457200" algn="ctr"/>
                <a:endParaRPr lang="ru-RU" sz="2400" b="1" dirty="0" smtClean="0">
                  <a:solidFill>
                    <a:srgbClr val="961E3B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7200" indent="-457200" algn="ctr"/>
                <a:r>
                  <a:rPr lang="ru-RU" sz="2400" b="1" dirty="0" smtClean="0">
                    <a:solidFill>
                      <a:srgbClr val="961E3B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Рациональный</a:t>
                </a:r>
              </a:p>
              <a:p>
                <a:pPr marL="457200" indent="-457200" algn="ctr"/>
                <a:r>
                  <a:rPr lang="ru-RU" sz="2400" b="1" dirty="0" smtClean="0">
                    <a:solidFill>
                      <a:srgbClr val="961E3B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режим</a:t>
                </a:r>
              </a:p>
              <a:p>
                <a:pPr marL="457200" indent="-457200" algn="ctr"/>
                <a:endParaRPr lang="ru-RU" sz="2400" b="1" dirty="0">
                  <a:solidFill>
                    <a:srgbClr val="961E3B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5566905" y="411165"/>
                <a:ext cx="2790075" cy="1200329"/>
              </a:xfrm>
              <a:prstGeom prst="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457200" indent="-457200" algn="ctr"/>
                <a:endParaRPr lang="ru-RU" sz="2400" b="1" dirty="0" smtClean="0">
                  <a:solidFill>
                    <a:srgbClr val="961E3B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7200" indent="-457200" algn="ctr"/>
                <a:r>
                  <a:rPr lang="ru-RU" sz="2400" b="1" dirty="0" smtClean="0">
                    <a:solidFill>
                      <a:srgbClr val="961E3B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Закаливание</a:t>
                </a:r>
              </a:p>
              <a:p>
                <a:pPr marL="457200" indent="-457200" algn="ctr"/>
                <a:r>
                  <a:rPr lang="ru-RU" sz="2400" b="1" dirty="0" smtClean="0">
                    <a:solidFill>
                      <a:srgbClr val="961E3B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ru-RU" sz="2400" b="1" dirty="0">
                  <a:solidFill>
                    <a:srgbClr val="961E3B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cxnSp>
        <p:nvCxnSpPr>
          <p:cNvPr id="16" name="Прямая со стрелкой 15"/>
          <p:cNvCxnSpPr/>
          <p:nvPr/>
        </p:nvCxnSpPr>
        <p:spPr>
          <a:xfrm rot="10800000">
            <a:off x="3125338" y="1705971"/>
            <a:ext cx="736979" cy="614149"/>
          </a:xfrm>
          <a:prstGeom prst="straightConnector1">
            <a:avLst/>
          </a:prstGeom>
          <a:ln w="38100">
            <a:solidFill>
              <a:srgbClr val="961E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5734336" y="1651379"/>
            <a:ext cx="1157783" cy="643721"/>
          </a:xfrm>
          <a:prstGeom prst="straightConnector1">
            <a:avLst/>
          </a:prstGeom>
          <a:ln w="38100">
            <a:solidFill>
              <a:srgbClr val="961E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5400000">
            <a:off x="4496939" y="4387756"/>
            <a:ext cx="777920" cy="1588"/>
          </a:xfrm>
          <a:prstGeom prst="straightConnector1">
            <a:avLst/>
          </a:prstGeom>
          <a:ln w="38100">
            <a:solidFill>
              <a:srgbClr val="961E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rot="10800000" flipV="1">
            <a:off x="2963842" y="3316406"/>
            <a:ext cx="243383" cy="15924"/>
          </a:xfrm>
          <a:prstGeom prst="straightConnector1">
            <a:avLst/>
          </a:prstGeom>
          <a:ln w="38100">
            <a:solidFill>
              <a:srgbClr val="961E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6250675" y="3493828"/>
            <a:ext cx="332100" cy="4551"/>
          </a:xfrm>
          <a:prstGeom prst="straightConnector1">
            <a:avLst/>
          </a:prstGeom>
          <a:ln w="38100">
            <a:solidFill>
              <a:srgbClr val="961E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2797805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-3176"/>
            <a:ext cx="9144000" cy="6861176"/>
            <a:chOff x="0" y="-3176"/>
            <a:chExt cx="9144000" cy="6861176"/>
          </a:xfrm>
        </p:grpSpPr>
        <p:pic>
          <p:nvPicPr>
            <p:cNvPr id="9218" name="Picture 2" descr="H:\документы мои\новое для группы с января 2013 года\межаттестац мероприятия по плану\2010-2011 2 группа родительское собрание ФИЗО\Физкультура\01_физкультура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-3176"/>
              <a:ext cx="9144000" cy="6861176"/>
            </a:xfrm>
            <a:prstGeom prst="rect">
              <a:avLst/>
            </a:prstGeom>
            <a:noFill/>
          </p:spPr>
        </p:pic>
        <p:pic>
          <p:nvPicPr>
            <p:cNvPr id="9219" name="Picture 3" descr="b_38c84c9ba7c5e7112bc68659902a59a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56009" y="2620371"/>
              <a:ext cx="4554401" cy="29778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" name="Прямоугольник 4"/>
            <p:cNvSpPr/>
            <p:nvPr/>
          </p:nvSpPr>
          <p:spPr>
            <a:xfrm>
              <a:off x="2347415" y="333318"/>
              <a:ext cx="6296741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algn="ctr"/>
              <a:r>
                <a:rPr lang="ru-RU" sz="5400" b="1" cap="all" spc="0" dirty="0" smtClean="0">
                  <a:ln/>
                  <a:solidFill>
                    <a:schemeClr val="accent1"/>
                  </a:solidFill>
                  <a:effectLst>
                    <a:outerShdw blurRad="19685" dist="12700" dir="5400000" algn="tl" rotWithShape="0">
                      <a:schemeClr val="accent1">
                        <a:satMod val="130000"/>
                        <a:alpha val="60000"/>
                      </a:schemeClr>
                    </a:outerShdw>
                    <a:reflection blurRad="10000" stA="55000" endPos="48000" dist="500" dir="5400000" sy="-100000" algn="bl" rotWithShape="0"/>
                  </a:effectLst>
                </a:rPr>
                <a:t>Спасибо за внимание</a:t>
              </a:r>
              <a:endParaRPr lang="ru-RU" sz="5400" b="1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0"/>
            <a:ext cx="9144000" cy="6861176"/>
            <a:chOff x="0" y="0"/>
            <a:chExt cx="9144000" cy="6861176"/>
          </a:xfrm>
        </p:grpSpPr>
        <p:pic>
          <p:nvPicPr>
            <p:cNvPr id="2050" name="Picture 2" descr="C:\Users\Светлана\Desktop\Физкультура\01_1_физкультура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861176"/>
            </a:xfrm>
            <a:prstGeom prst="rect">
              <a:avLst/>
            </a:prstGeom>
            <a:noFill/>
          </p:spPr>
        </p:pic>
        <p:sp>
          <p:nvSpPr>
            <p:cNvPr id="5" name="TextBox 4"/>
            <p:cNvSpPr txBox="1"/>
            <p:nvPr/>
          </p:nvSpPr>
          <p:spPr>
            <a:xfrm>
              <a:off x="2927414" y="327546"/>
              <a:ext cx="52109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rgbClr val="961E3B"/>
                  </a:solidFill>
                </a:rPr>
                <a:t>Продолжительность сна у детей</a:t>
              </a:r>
              <a:endParaRPr lang="ru-RU" sz="2800" b="1" dirty="0">
                <a:solidFill>
                  <a:srgbClr val="961E3B"/>
                </a:solidFill>
              </a:endParaRPr>
            </a:p>
          </p:txBody>
        </p:sp>
      </p:grp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01756" y="1110396"/>
          <a:ext cx="675564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8910"/>
                <a:gridCol w="1688910"/>
                <a:gridCol w="1688910"/>
                <a:gridCol w="1688910"/>
              </a:tblGrid>
              <a:tr h="455343">
                <a:tc rowSpan="2"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Возраст </a:t>
                      </a:r>
                      <a:endParaRPr lang="ru-RU" sz="2400" b="1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Продолжительность сна (час)</a:t>
                      </a:r>
                      <a:endParaRPr lang="ru-RU" sz="2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5534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Дневного 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Ночного 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Суммарно </a:t>
                      </a:r>
                      <a:endParaRPr lang="ru-RU" sz="2400" b="1" dirty="0"/>
                    </a:p>
                  </a:txBody>
                  <a:tcPr/>
                </a:tc>
              </a:tr>
              <a:tr h="455343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3-4 года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2,15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10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12,15</a:t>
                      </a:r>
                      <a:endParaRPr lang="ru-RU" sz="2400" b="1" dirty="0"/>
                    </a:p>
                  </a:txBody>
                  <a:tcPr/>
                </a:tc>
              </a:tr>
              <a:tr h="455343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4-5 лет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2,0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9,5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11,5</a:t>
                      </a:r>
                      <a:endParaRPr lang="ru-RU" sz="2400" b="1" dirty="0"/>
                    </a:p>
                  </a:txBody>
                  <a:tcPr/>
                </a:tc>
              </a:tr>
              <a:tr h="455343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5-6 лет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1,45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9,45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11,3</a:t>
                      </a:r>
                      <a:endParaRPr lang="ru-RU" sz="2400" b="1" dirty="0"/>
                    </a:p>
                  </a:txBody>
                  <a:tcPr/>
                </a:tc>
              </a:tr>
              <a:tr h="455343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6-7 лет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1,45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9,45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11,3</a:t>
                      </a:r>
                      <a:endParaRPr lang="ru-RU" sz="2400" b="1" dirty="0"/>
                    </a:p>
                  </a:txBody>
                  <a:tcPr/>
                </a:tc>
              </a:tr>
              <a:tr h="455343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7-10 лет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-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10-11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10-11</a:t>
                      </a:r>
                      <a:endParaRPr lang="ru-RU" sz="2400" b="1" dirty="0"/>
                    </a:p>
                  </a:txBody>
                  <a:tcPr/>
                </a:tc>
              </a:tr>
              <a:tr h="455343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10-12 лет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-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9-10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9-10</a:t>
                      </a:r>
                      <a:endParaRPr lang="ru-RU" sz="2400" b="1" dirty="0"/>
                    </a:p>
                  </a:txBody>
                  <a:tcPr/>
                </a:tc>
              </a:tr>
              <a:tr h="455343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12-14 лет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-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9-9,5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9-9,5</a:t>
                      </a:r>
                      <a:endParaRPr lang="ru-RU" sz="2400" b="1" dirty="0"/>
                    </a:p>
                  </a:txBody>
                  <a:tcPr/>
                </a:tc>
              </a:tr>
              <a:tr h="455343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14-17 лет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-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8-9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8-9</a:t>
                      </a:r>
                      <a:endParaRPr lang="ru-RU" sz="24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-1588"/>
            <a:ext cx="9144000" cy="6861176"/>
            <a:chOff x="0" y="-1588"/>
            <a:chExt cx="9144000" cy="6861176"/>
          </a:xfrm>
        </p:grpSpPr>
        <p:pic>
          <p:nvPicPr>
            <p:cNvPr id="4098" name="Picture 2" descr="C:\Users\Светлана\Desktop\Физкультура\01_3_физкультура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-1588"/>
              <a:ext cx="9144000" cy="6861176"/>
            </a:xfrm>
            <a:prstGeom prst="rect">
              <a:avLst/>
            </a:prstGeom>
            <a:noFill/>
          </p:spPr>
        </p:pic>
        <p:sp>
          <p:nvSpPr>
            <p:cNvPr id="3" name="TextBox 2"/>
            <p:cNvSpPr txBox="1"/>
            <p:nvPr/>
          </p:nvSpPr>
          <p:spPr>
            <a:xfrm>
              <a:off x="3713571" y="232012"/>
              <a:ext cx="32031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4000" b="1" dirty="0" smtClean="0">
                  <a:solidFill>
                    <a:srgbClr val="961E3B"/>
                  </a:solidFill>
                </a:rPr>
                <a:t>«МЫ  СПИМ»</a:t>
              </a:r>
              <a:endParaRPr lang="ru-RU" sz="4000" b="1" dirty="0">
                <a:solidFill>
                  <a:srgbClr val="961E3B"/>
                </a:solidFill>
              </a:endParaRPr>
            </a:p>
          </p:txBody>
        </p:sp>
        <p:pic>
          <p:nvPicPr>
            <p:cNvPr id="4099" name="Picture 3" descr="SDC1780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40449" y="982639"/>
              <a:ext cx="3468975" cy="260103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100" name="Picture 4" descr="SDC1779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0877" y="3896843"/>
              <a:ext cx="3446410" cy="25858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" name="TextBox 5"/>
            <p:cNvSpPr txBox="1"/>
            <p:nvPr/>
          </p:nvSpPr>
          <p:spPr>
            <a:xfrm>
              <a:off x="4581238" y="1965277"/>
              <a:ext cx="4320029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rgbClr val="0033CC"/>
                  </a:solidFill>
                </a:rPr>
                <a:t>Спать пора.</a:t>
              </a:r>
            </a:p>
            <a:p>
              <a:pPr algn="ctr"/>
              <a:endParaRPr lang="ru-RU" sz="2800" b="1" dirty="0" smtClean="0">
                <a:solidFill>
                  <a:srgbClr val="0033CC"/>
                </a:solidFill>
              </a:endParaRPr>
            </a:p>
            <a:p>
              <a:pPr algn="ctr"/>
              <a:r>
                <a:rPr lang="ru-RU" sz="2800" b="1" dirty="0" smtClean="0">
                  <a:solidFill>
                    <a:srgbClr val="0033CC"/>
                  </a:solidFill>
                </a:rPr>
                <a:t>Вы устали детки.</a:t>
              </a:r>
            </a:p>
            <a:p>
              <a:pPr algn="ctr"/>
              <a:r>
                <a:rPr lang="ru-RU" sz="2800" b="1" dirty="0" smtClean="0">
                  <a:solidFill>
                    <a:srgbClr val="0033CC"/>
                  </a:solidFill>
                </a:rPr>
                <a:t>Ножки бегали с утра,</a:t>
              </a:r>
            </a:p>
            <a:p>
              <a:pPr algn="ctr"/>
              <a:r>
                <a:rPr lang="ru-RU" sz="2800" b="1" dirty="0" smtClean="0">
                  <a:solidFill>
                    <a:srgbClr val="0033CC"/>
                  </a:solidFill>
                </a:rPr>
                <a:t>Глазкам спать давно пора.</a:t>
              </a:r>
            </a:p>
            <a:p>
              <a:pPr algn="ctr"/>
              <a:r>
                <a:rPr lang="ru-RU" sz="2800" b="1" dirty="0" smtClean="0">
                  <a:solidFill>
                    <a:srgbClr val="0033CC"/>
                  </a:solidFill>
                </a:rPr>
                <a:t>Ждут вас всех кроватки,</a:t>
              </a:r>
            </a:p>
            <a:p>
              <a:pPr algn="ctr"/>
              <a:r>
                <a:rPr lang="ru-RU" sz="2800" b="1" dirty="0" smtClean="0">
                  <a:solidFill>
                    <a:srgbClr val="0033CC"/>
                  </a:solidFill>
                </a:rPr>
                <a:t>Спите сладко-сладко.</a:t>
              </a:r>
              <a:endParaRPr lang="ru-RU" sz="2800" b="1" dirty="0">
                <a:solidFill>
                  <a:srgbClr val="0033CC"/>
                </a:solidFill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-1588"/>
            <a:ext cx="9144000" cy="6861176"/>
            <a:chOff x="0" y="-1588"/>
            <a:chExt cx="9144000" cy="6861176"/>
          </a:xfrm>
        </p:grpSpPr>
        <p:pic>
          <p:nvPicPr>
            <p:cNvPr id="3074" name="Picture 2" descr="C:\Users\Светлана\Desktop\Физкультура\01_1_физкультура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-1588"/>
              <a:ext cx="9144000" cy="6861176"/>
            </a:xfrm>
            <a:prstGeom prst="rect">
              <a:avLst/>
            </a:prstGeom>
            <a:noFill/>
          </p:spPr>
        </p:pic>
        <p:pic>
          <p:nvPicPr>
            <p:cNvPr id="3075" name="Picture 3" descr="SDC17021"/>
            <p:cNvPicPr>
              <a:picLocks noChangeAspect="1" noChangeArrowheads="1"/>
            </p:cNvPicPr>
            <p:nvPr/>
          </p:nvPicPr>
          <p:blipFill>
            <a:blip r:embed="rId3" cstate="print">
              <a:lum bright="30000" contrast="2000"/>
            </a:blip>
            <a:srcRect/>
            <a:stretch>
              <a:fillRect/>
            </a:stretch>
          </p:blipFill>
          <p:spPr bwMode="auto">
            <a:xfrm>
              <a:off x="1437051" y="968991"/>
              <a:ext cx="3436432" cy="257942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076" name="Picture 4" descr="SDC16273"/>
            <p:cNvPicPr>
              <a:picLocks noChangeAspect="1" noChangeArrowheads="1"/>
            </p:cNvPicPr>
            <p:nvPr/>
          </p:nvPicPr>
          <p:blipFill>
            <a:blip r:embed="rId4" cstate="print">
              <a:lum bright="26000" contrast="9000"/>
            </a:blip>
            <a:srcRect/>
            <a:stretch>
              <a:fillRect/>
            </a:stretch>
          </p:blipFill>
          <p:spPr bwMode="auto">
            <a:xfrm>
              <a:off x="1433393" y="3848669"/>
              <a:ext cx="3484729" cy="26135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" name="TextBox 4"/>
            <p:cNvSpPr txBox="1"/>
            <p:nvPr/>
          </p:nvSpPr>
          <p:spPr>
            <a:xfrm>
              <a:off x="3589361" y="245659"/>
              <a:ext cx="41411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rgbClr val="961E3B"/>
                  </a:solidFill>
                </a:rPr>
                <a:t>«Ленивая»  </a:t>
              </a:r>
              <a:r>
                <a:rPr lang="ru-RU" sz="2800" b="1" dirty="0" smtClean="0">
                  <a:solidFill>
                    <a:srgbClr val="961E3B"/>
                  </a:solidFill>
                </a:rPr>
                <a:t>гимнастика</a:t>
              </a:r>
              <a:endParaRPr lang="ru-RU" sz="2800" b="1" dirty="0">
                <a:solidFill>
                  <a:srgbClr val="961E3B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000868" y="1937982"/>
              <a:ext cx="3979359" cy="3416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0033CC"/>
                  </a:solidFill>
                </a:rPr>
                <a:t>Птичка села на окошко,</a:t>
              </a:r>
            </a:p>
            <a:p>
              <a:pPr algn="ctr"/>
              <a:r>
                <a:rPr lang="ru-RU" sz="2400" b="1" dirty="0" smtClean="0">
                  <a:solidFill>
                    <a:srgbClr val="0033CC"/>
                  </a:solidFill>
                </a:rPr>
                <a:t>Во дворе </a:t>
              </a:r>
              <a:r>
                <a:rPr lang="ru-RU" sz="2400" b="1" dirty="0" err="1" smtClean="0">
                  <a:solidFill>
                    <a:srgbClr val="0033CC"/>
                  </a:solidFill>
                </a:rPr>
                <a:t>мяучит</a:t>
              </a:r>
              <a:r>
                <a:rPr lang="ru-RU" sz="2400" b="1" dirty="0" smtClean="0">
                  <a:solidFill>
                    <a:srgbClr val="0033CC"/>
                  </a:solidFill>
                </a:rPr>
                <a:t> кошка – </a:t>
              </a:r>
            </a:p>
            <a:p>
              <a:pPr algn="ctr"/>
              <a:r>
                <a:rPr lang="ru-RU" sz="2400" b="1" dirty="0" smtClean="0">
                  <a:solidFill>
                    <a:srgbClr val="0033CC"/>
                  </a:solidFill>
                </a:rPr>
                <a:t>Разбудить решила нас.</a:t>
              </a:r>
            </a:p>
            <a:p>
              <a:pPr algn="ctr"/>
              <a:r>
                <a:rPr lang="ru-RU" sz="2400" b="1" dirty="0" smtClean="0">
                  <a:solidFill>
                    <a:srgbClr val="0033CC"/>
                  </a:solidFill>
                </a:rPr>
                <a:t>Все! Окончен тихий час!</a:t>
              </a:r>
            </a:p>
            <a:p>
              <a:pPr algn="ctr"/>
              <a:endParaRPr lang="ru-RU" sz="2400" b="1" dirty="0" smtClean="0">
                <a:solidFill>
                  <a:srgbClr val="0033CC"/>
                </a:solidFill>
              </a:endParaRPr>
            </a:p>
            <a:p>
              <a:pPr algn="ctr"/>
              <a:r>
                <a:rPr lang="ru-RU" sz="2400" b="1" dirty="0" smtClean="0">
                  <a:solidFill>
                    <a:srgbClr val="0033CC"/>
                  </a:solidFill>
                </a:rPr>
                <a:t>Наши сонные ладошки</a:t>
              </a:r>
            </a:p>
            <a:p>
              <a:pPr algn="ctr"/>
              <a:r>
                <a:rPr lang="ru-RU" sz="2400" b="1" dirty="0" smtClean="0">
                  <a:solidFill>
                    <a:srgbClr val="0033CC"/>
                  </a:solidFill>
                </a:rPr>
                <a:t>Просыпались понемножку,</a:t>
              </a:r>
            </a:p>
            <a:p>
              <a:pPr algn="ctr"/>
              <a:r>
                <a:rPr lang="ru-RU" sz="2400" b="1" dirty="0" smtClean="0">
                  <a:solidFill>
                    <a:srgbClr val="0033CC"/>
                  </a:solidFill>
                </a:rPr>
                <a:t>В прятки весело играли – </a:t>
              </a:r>
            </a:p>
            <a:p>
              <a:pPr algn="ctr"/>
              <a:r>
                <a:rPr lang="ru-RU" sz="2400" b="1" dirty="0" smtClean="0">
                  <a:solidFill>
                    <a:srgbClr val="0033CC"/>
                  </a:solidFill>
                </a:rPr>
                <a:t>Пальцы в кулачок сжимали.</a:t>
              </a:r>
              <a:endParaRPr lang="ru-RU" sz="2400" b="1" dirty="0">
                <a:solidFill>
                  <a:srgbClr val="0033CC"/>
                </a:solidFill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-1588"/>
            <a:ext cx="9144000" cy="6861176"/>
            <a:chOff x="0" y="-1588"/>
            <a:chExt cx="9144000" cy="6861176"/>
          </a:xfrm>
        </p:grpSpPr>
        <p:pic>
          <p:nvPicPr>
            <p:cNvPr id="20482" name="Picture 2" descr="C:\Users\Светлана\Desktop\Физкультура\01_1_физкультура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-1588"/>
              <a:ext cx="9144000" cy="6861176"/>
            </a:xfrm>
            <a:prstGeom prst="rect">
              <a:avLst/>
            </a:prstGeom>
            <a:noFill/>
          </p:spPr>
        </p:pic>
        <p:pic>
          <p:nvPicPr>
            <p:cNvPr id="20483" name="Picture 3" descr="SDC16275"/>
            <p:cNvPicPr>
              <a:picLocks noChangeAspect="1" noChangeArrowheads="1"/>
            </p:cNvPicPr>
            <p:nvPr/>
          </p:nvPicPr>
          <p:blipFill>
            <a:blip r:embed="rId3" cstate="print">
              <a:lum bright="21000" contrast="5000"/>
            </a:blip>
            <a:srcRect/>
            <a:stretch>
              <a:fillRect/>
            </a:stretch>
          </p:blipFill>
          <p:spPr bwMode="auto">
            <a:xfrm>
              <a:off x="1571054" y="1992573"/>
              <a:ext cx="3456986" cy="259307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484" name="Picture 4" descr="SDC16274"/>
            <p:cNvPicPr>
              <a:picLocks noChangeAspect="1" noChangeArrowheads="1"/>
            </p:cNvPicPr>
            <p:nvPr/>
          </p:nvPicPr>
          <p:blipFill>
            <a:blip r:embed="rId4" cstate="print">
              <a:lum bright="15000" contrast="7000"/>
            </a:blip>
            <a:srcRect/>
            <a:stretch>
              <a:fillRect/>
            </a:stretch>
          </p:blipFill>
          <p:spPr bwMode="auto">
            <a:xfrm>
              <a:off x="5255776" y="354842"/>
              <a:ext cx="3355961" cy="25169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" name="TextBox 4"/>
            <p:cNvSpPr txBox="1"/>
            <p:nvPr/>
          </p:nvSpPr>
          <p:spPr>
            <a:xfrm>
              <a:off x="4935356" y="4449171"/>
              <a:ext cx="401757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0033CC"/>
                  </a:solidFill>
                </a:rPr>
                <a:t>Не хотят коленки спать,</a:t>
              </a:r>
            </a:p>
            <a:p>
              <a:pPr algn="ctr"/>
              <a:r>
                <a:rPr lang="ru-RU" sz="2400" b="1" dirty="0" smtClean="0">
                  <a:solidFill>
                    <a:srgbClr val="0033CC"/>
                  </a:solidFill>
                </a:rPr>
                <a:t>Им давно пора вставать.</a:t>
              </a:r>
            </a:p>
            <a:p>
              <a:pPr algn="ctr"/>
              <a:r>
                <a:rPr lang="ru-RU" sz="2400" b="1" dirty="0" smtClean="0">
                  <a:solidFill>
                    <a:srgbClr val="0033CC"/>
                  </a:solidFill>
                </a:rPr>
                <a:t>Мы коленки выставляем,</a:t>
              </a:r>
            </a:p>
            <a:p>
              <a:pPr algn="ctr"/>
              <a:r>
                <a:rPr lang="ru-RU" sz="2400" b="1" dirty="0" smtClean="0">
                  <a:solidFill>
                    <a:srgbClr val="0033CC"/>
                  </a:solidFill>
                </a:rPr>
                <a:t>Быстро ножки выпрямляем.</a:t>
              </a:r>
              <a:endParaRPr lang="ru-RU" sz="2400" b="1" dirty="0">
                <a:solidFill>
                  <a:srgbClr val="0033CC"/>
                </a:solidFill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-1588"/>
            <a:ext cx="9144000" cy="6861176"/>
            <a:chOff x="0" y="-1588"/>
            <a:chExt cx="9144000" cy="6861176"/>
          </a:xfrm>
        </p:grpSpPr>
        <p:pic>
          <p:nvPicPr>
            <p:cNvPr id="5122" name="Picture 2" descr="C:\Users\Светлана\Desktop\Физкультура\01_3_физкультура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-1588"/>
              <a:ext cx="9144000" cy="6861176"/>
            </a:xfrm>
            <a:prstGeom prst="rect">
              <a:avLst/>
            </a:prstGeom>
            <a:noFill/>
          </p:spPr>
        </p:pic>
        <p:pic>
          <p:nvPicPr>
            <p:cNvPr id="1026" name="Picture 2" descr="SDC1650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94097" y="1255594"/>
              <a:ext cx="3073077" cy="230446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27" name="Picture 3" descr="SDC1650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00370" y="3939300"/>
              <a:ext cx="3135044" cy="23523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" name="TextBox 4"/>
            <p:cNvSpPr txBox="1"/>
            <p:nvPr/>
          </p:nvSpPr>
          <p:spPr>
            <a:xfrm>
              <a:off x="2797791" y="341195"/>
              <a:ext cx="56933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rgbClr val="961E3B"/>
                  </a:solidFill>
                </a:rPr>
                <a:t>«</a:t>
              </a:r>
              <a:r>
                <a:rPr lang="ru-RU" sz="3200" b="1" dirty="0" err="1" smtClean="0">
                  <a:solidFill>
                    <a:srgbClr val="961E3B"/>
                  </a:solidFill>
                </a:rPr>
                <a:t>Коррегирующая</a:t>
              </a:r>
              <a:r>
                <a:rPr lang="ru-RU" sz="3200" b="1" dirty="0" smtClean="0">
                  <a:solidFill>
                    <a:srgbClr val="961E3B"/>
                  </a:solidFill>
                </a:rPr>
                <a:t>» гимнастика</a:t>
              </a:r>
              <a:endParaRPr lang="ru-RU" sz="3200" b="1" dirty="0">
                <a:solidFill>
                  <a:srgbClr val="961E3B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517410" y="1828800"/>
              <a:ext cx="4407681" cy="3539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>
                  <a:solidFill>
                    <a:srgbClr val="0033CC"/>
                  </a:solidFill>
                </a:rPr>
                <a:t>Раз, два, три, четыре, пять,</a:t>
              </a:r>
            </a:p>
            <a:p>
              <a:r>
                <a:rPr lang="ru-RU" sz="2800" b="1" dirty="0" smtClean="0">
                  <a:solidFill>
                    <a:srgbClr val="0033CC"/>
                  </a:solidFill>
                </a:rPr>
                <a:t>Просыпайтесь,</a:t>
              </a:r>
            </a:p>
            <a:p>
              <a:r>
                <a:rPr lang="ru-RU" sz="2800" b="1" dirty="0" smtClean="0">
                  <a:solidFill>
                    <a:srgbClr val="0033CC"/>
                  </a:solidFill>
                </a:rPr>
                <a:t>                          Хватит спать!</a:t>
              </a:r>
            </a:p>
            <a:p>
              <a:endParaRPr lang="ru-RU" sz="2800" b="1" dirty="0" smtClean="0">
                <a:solidFill>
                  <a:srgbClr val="0033CC"/>
                </a:solidFill>
              </a:endParaRPr>
            </a:p>
            <a:p>
              <a:endParaRPr lang="ru-RU" sz="2800" b="1" dirty="0" smtClean="0">
                <a:solidFill>
                  <a:srgbClr val="0033CC"/>
                </a:solidFill>
              </a:endParaRPr>
            </a:p>
            <a:p>
              <a:endParaRPr lang="ru-RU" sz="2800" b="1" dirty="0" smtClean="0">
                <a:solidFill>
                  <a:srgbClr val="0033CC"/>
                </a:solidFill>
              </a:endParaRPr>
            </a:p>
            <a:p>
              <a:r>
                <a:rPr lang="ru-RU" sz="2800" b="1" dirty="0" smtClean="0">
                  <a:solidFill>
                    <a:srgbClr val="0033CC"/>
                  </a:solidFill>
                </a:rPr>
                <a:t>По бугоркам и кочкам</a:t>
              </a:r>
            </a:p>
            <a:p>
              <a:r>
                <a:rPr lang="ru-RU" sz="2800" b="1" dirty="0" smtClean="0">
                  <a:solidFill>
                    <a:srgbClr val="0033CC"/>
                  </a:solidFill>
                </a:rPr>
                <a:t>Шагали наши ножки.</a:t>
              </a:r>
              <a:endParaRPr lang="ru-RU" sz="2800" b="1" dirty="0">
                <a:solidFill>
                  <a:srgbClr val="0033CC"/>
                </a:solidFill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-1588"/>
            <a:ext cx="9144000" cy="6861176"/>
            <a:chOff x="0" y="-1588"/>
            <a:chExt cx="9144000" cy="6861176"/>
          </a:xfrm>
        </p:grpSpPr>
        <p:pic>
          <p:nvPicPr>
            <p:cNvPr id="2050" name="Picture 2" descr="H:\документы мои\новое для группы с января 2013 года\межаттестац мероприятия по плану\2010-2011 2 группа родительское собрание ФИЗО\Физкультура\01_1_физкультура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-1588"/>
              <a:ext cx="9144000" cy="6861176"/>
            </a:xfrm>
            <a:prstGeom prst="rect">
              <a:avLst/>
            </a:prstGeom>
            <a:noFill/>
          </p:spPr>
        </p:pic>
        <p:pic>
          <p:nvPicPr>
            <p:cNvPr id="2051" name="Picture 3" descr="SDC16284"/>
            <p:cNvPicPr>
              <a:picLocks noChangeAspect="1" noChangeArrowheads="1"/>
            </p:cNvPicPr>
            <p:nvPr/>
          </p:nvPicPr>
          <p:blipFill>
            <a:blip r:embed="rId3" cstate="print"/>
            <a:srcRect l="15107"/>
            <a:stretch>
              <a:fillRect/>
            </a:stretch>
          </p:blipFill>
          <p:spPr bwMode="auto">
            <a:xfrm>
              <a:off x="5272005" y="530108"/>
              <a:ext cx="3090875" cy="273170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52" name="Picture 4" descr="SDC17024"/>
            <p:cNvPicPr>
              <a:picLocks noChangeAspect="1" noChangeArrowheads="1"/>
            </p:cNvPicPr>
            <p:nvPr/>
          </p:nvPicPr>
          <p:blipFill>
            <a:blip r:embed="rId4" cstate="print"/>
            <a:srcRect l="21653"/>
            <a:stretch>
              <a:fillRect/>
            </a:stretch>
          </p:blipFill>
          <p:spPr bwMode="auto">
            <a:xfrm>
              <a:off x="1828799" y="1397489"/>
              <a:ext cx="3053900" cy="292456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" name="TextBox 4"/>
            <p:cNvSpPr txBox="1"/>
            <p:nvPr/>
          </p:nvSpPr>
          <p:spPr>
            <a:xfrm>
              <a:off x="4698857" y="4285397"/>
              <a:ext cx="4199483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rgbClr val="0033CC"/>
                  </a:solidFill>
                </a:rPr>
                <a:t>Наши ножки сил полны,</a:t>
              </a:r>
            </a:p>
            <a:p>
              <a:pPr algn="ctr"/>
              <a:r>
                <a:rPr lang="ru-RU" sz="2800" b="1" dirty="0" smtClean="0">
                  <a:solidFill>
                    <a:srgbClr val="0033CC"/>
                  </a:solidFill>
                </a:rPr>
                <a:t>И теперь нам не страшны</a:t>
              </a:r>
            </a:p>
            <a:p>
              <a:pPr algn="ctr"/>
              <a:r>
                <a:rPr lang="ru-RU" sz="2800" b="1" dirty="0" smtClean="0">
                  <a:solidFill>
                    <a:srgbClr val="0033CC"/>
                  </a:solidFill>
                </a:rPr>
                <a:t>Лесенки и горки</a:t>
              </a:r>
              <a:endParaRPr lang="ru-RU" sz="2800" b="1" dirty="0">
                <a:solidFill>
                  <a:srgbClr val="0033CC"/>
                </a:solidFill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546</TotalTime>
  <Words>434</Words>
  <Application>Microsoft Office PowerPoint</Application>
  <PresentationFormat>Экран (4:3)</PresentationFormat>
  <Paragraphs>154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Светлана</cp:lastModifiedBy>
  <cp:revision>56</cp:revision>
  <dcterms:created xsi:type="dcterms:W3CDTF">2013-11-19T05:52:05Z</dcterms:created>
  <dcterms:modified xsi:type="dcterms:W3CDTF">2016-01-27T16:23:00Z</dcterms:modified>
</cp:coreProperties>
</file>