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0" r:id="rId3"/>
    <p:sldId id="272" r:id="rId4"/>
    <p:sldId id="260" r:id="rId5"/>
    <p:sldId id="263" r:id="rId6"/>
    <p:sldId id="278" r:id="rId7"/>
    <p:sldId id="264" r:id="rId8"/>
    <p:sldId id="279" r:id="rId9"/>
    <p:sldId id="273" r:id="rId10"/>
    <p:sldId id="274" r:id="rId11"/>
    <p:sldId id="265" r:id="rId12"/>
    <p:sldId id="275" r:id="rId13"/>
    <p:sldId id="276" r:id="rId14"/>
    <p:sldId id="277" r:id="rId15"/>
    <p:sldId id="266" r:id="rId16"/>
    <p:sldId id="267" r:id="rId17"/>
    <p:sldId id="268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20" autoAdjust="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82BC5-7CCD-459A-9DD9-9B54ECB3F6F4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E0FE6-B813-4648-B6B3-6739B5030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846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E0FE6-B813-4648-B6B3-6739B503014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66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E0FE6-B813-4648-B6B3-6739B503014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E0FE6-B813-4648-B6B3-6739B503014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717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E0FE6-B813-4648-B6B3-6739B503014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7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05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02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8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72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75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25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03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4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3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2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5D4F2-61C0-48BC-BBC2-6864010F7160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C2AC9-9A39-42FD-A7A7-59F96D5D15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45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6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gif"/><Relationship Id="rId7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80" y="-189347"/>
            <a:ext cx="9188080" cy="704734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464496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МАДОУ детский </a:t>
            </a:r>
            <a:r>
              <a:rPr lang="ru-RU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сад № </a:t>
            </a: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389 </a:t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«Театры </a:t>
            </a:r>
            <a:r>
              <a:rPr lang="ru-RU" sz="3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Екатеринбурга»</a:t>
            </a:r>
            <a:br>
              <a:rPr lang="ru-RU" sz="3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9 группы </a:t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27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Петрова Надежда Степановна</a:t>
            </a:r>
            <a:endParaRPr lang="ru-RU" sz="2700" dirty="0">
              <a:solidFill>
                <a:srgbClr val="FF0000"/>
              </a:solidFill>
            </a:endParaRPr>
          </a:p>
        </p:txBody>
      </p:sp>
      <p:pic>
        <p:nvPicPr>
          <p:cNvPr id="5" name="Picture 2" descr="https://media.istockphoto.com/vectors/children-doing-stage-drama-vector-id487588500?k=6&amp;m=487588500&amp;s=612x612&amp;w=0&amp;h=X9kAJoKG1kXLckM6QWhgka-DURrB60CF46UMc4ZRACM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0" y="4702279"/>
            <a:ext cx="2153503" cy="16957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94" y="4965297"/>
            <a:ext cx="714375" cy="1190625"/>
          </a:xfrm>
          <a:prstGeom prst="rect">
            <a:avLst/>
          </a:prstGeom>
        </p:spPr>
      </p:pic>
      <p:pic>
        <p:nvPicPr>
          <p:cNvPr id="9" name="Picture 6" descr="https://st2.depositphotos.com/5665934/8656/v/950/depositphotos_86561334-stock-illustration-kindergarten-theatre-pla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57" y="2924944"/>
            <a:ext cx="2153503" cy="16957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62813"/>
            <a:ext cx="8382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9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22313" y="1556792"/>
            <a:ext cx="7772400" cy="54492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театров города с родителями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344816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погружения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F:\фото детей в театрах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88" y="4554625"/>
            <a:ext cx="1533085" cy="19970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F:\фото детей в театрах\IMG_5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63" y="2152932"/>
            <a:ext cx="1653700" cy="23051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F:\фото детей в театрах\IMG-20181014-WA0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60" y="2141663"/>
            <a:ext cx="2094221" cy="2305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252" y="4554029"/>
            <a:ext cx="1514377" cy="19976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9" descr="F:\фото детей в театрах\IMG-20181014-WA00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22" y="2130158"/>
            <a:ext cx="2095215" cy="2306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1" descr="F:\фото детей в театрах\Юра в театре кукол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184" y="4681839"/>
            <a:ext cx="2571576" cy="17419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4437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168352"/>
          </a:xfrm>
        </p:spPr>
        <p:txBody>
          <a:bodyPr>
            <a:normAutofit/>
          </a:bodyPr>
          <a:lstStyle/>
          <a:p>
            <a:r>
              <a:rPr lang="ru-RU" altLang="ru-RU" sz="2400" b="1" i="1" dirty="0" smtClean="0">
                <a:solidFill>
                  <a:srgbClr val="7030A0"/>
                </a:solidFill>
              </a:rPr>
              <a:t/>
            </a:r>
            <a:br>
              <a:rPr lang="ru-RU" altLang="ru-RU" sz="2400" b="1" i="1" dirty="0" smtClean="0">
                <a:solidFill>
                  <a:srgbClr val="7030A0"/>
                </a:solidFill>
              </a:rPr>
            </a:br>
            <a:r>
              <a:rPr lang="ru-RU" altLang="ru-RU" sz="2400" b="1" i="1" dirty="0">
                <a:solidFill>
                  <a:srgbClr val="7030A0"/>
                </a:solidFill>
              </a:rPr>
              <a:t/>
            </a:r>
            <a:br>
              <a:rPr lang="ru-RU" altLang="ru-RU" sz="2400" b="1" i="1" dirty="0">
                <a:solidFill>
                  <a:srgbClr val="7030A0"/>
                </a:solidFill>
              </a:rPr>
            </a:br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игрового, театрализованного пространства в группе</a:t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27280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G:\фотосессия\IMG_20181015_1603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27" y="2423290"/>
            <a:ext cx="2951162" cy="2303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0" y="4874931"/>
            <a:ext cx="2410436" cy="1595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G:\фотосессия\IMG_20181015_1603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6475"/>
            <a:ext cx="1728788" cy="230505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фотосессия\IMG_20181015_1603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40" y="2276475"/>
            <a:ext cx="1728788" cy="2305050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26" y="5050007"/>
            <a:ext cx="1830452" cy="1454599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00B05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29" y="4874931"/>
            <a:ext cx="2409979" cy="159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168352"/>
          </a:xfrm>
        </p:spPr>
        <p:txBody>
          <a:bodyPr>
            <a:normAutofit/>
          </a:bodyPr>
          <a:lstStyle/>
          <a:p>
            <a:r>
              <a:rPr lang="ru-RU" altLang="ru-RU" sz="2400" b="1" i="1" dirty="0" smtClean="0">
                <a:solidFill>
                  <a:srgbClr val="7030A0"/>
                </a:solidFill>
              </a:rPr>
              <a:t/>
            </a:r>
            <a:br>
              <a:rPr lang="ru-RU" altLang="ru-RU" sz="2400" b="1" i="1" dirty="0" smtClean="0">
                <a:solidFill>
                  <a:srgbClr val="7030A0"/>
                </a:solidFill>
              </a:rPr>
            </a:br>
            <a:r>
              <a:rPr lang="ru-RU" altLang="ru-RU" sz="2400" b="1" i="1" dirty="0">
                <a:solidFill>
                  <a:srgbClr val="7030A0"/>
                </a:solidFill>
              </a:rPr>
              <a:t/>
            </a:r>
            <a:br>
              <a:rPr lang="ru-RU" altLang="ru-RU" sz="2400" b="1" i="1" dirty="0">
                <a:solidFill>
                  <a:srgbClr val="7030A0"/>
                </a:solidFill>
              </a:rPr>
            </a:br>
            <a:r>
              <a:rPr lang="ru-RU" altLang="ru-RU" sz="2400" b="1" i="1" dirty="0" smtClean="0">
                <a:solidFill>
                  <a:srgbClr val="7030A0"/>
                </a:solidFill>
              </a:rPr>
              <a:t/>
            </a:r>
            <a:br>
              <a:rPr lang="ru-RU" altLang="ru-RU" sz="2400" b="1" i="1" dirty="0" smtClean="0">
                <a:solidFill>
                  <a:srgbClr val="7030A0"/>
                </a:solidFill>
              </a:rPr>
            </a:br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декораций, костюмов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 </a:t>
            </a:r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атрибутов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27280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074609"/>
            <a:ext cx="1728192" cy="21464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1" y="2509961"/>
            <a:ext cx="2393627" cy="1702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43" y="4433441"/>
            <a:ext cx="2747797" cy="2060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42034"/>
            <a:ext cx="2747797" cy="2060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36" y="2074609"/>
            <a:ext cx="1728000" cy="21464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http://school265.edukit.kiev.ua/files2/images/5056f8f6c893.gif?size=11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68463" y="5350422"/>
            <a:ext cx="1857388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01" y="4176543"/>
            <a:ext cx="1907704" cy="1430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781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168352"/>
          </a:xfrm>
        </p:spPr>
        <p:txBody>
          <a:bodyPr>
            <a:normAutofit/>
          </a:bodyPr>
          <a:lstStyle/>
          <a:p>
            <a:r>
              <a:rPr lang="ru-RU" altLang="ru-RU" sz="2400" b="1" i="1" dirty="0" smtClean="0">
                <a:solidFill>
                  <a:srgbClr val="7030A0"/>
                </a:solidFill>
              </a:rPr>
              <a:t/>
            </a:r>
            <a:br>
              <a:rPr lang="ru-RU" altLang="ru-RU" sz="2400" b="1" i="1" dirty="0" smtClean="0">
                <a:solidFill>
                  <a:srgbClr val="7030A0"/>
                </a:solidFill>
              </a:rPr>
            </a:br>
            <a:r>
              <a:rPr lang="ru-RU" altLang="ru-RU" sz="2400" b="1" i="1" dirty="0">
                <a:solidFill>
                  <a:srgbClr val="7030A0"/>
                </a:solidFill>
              </a:rPr>
              <a:t/>
            </a:r>
            <a:br>
              <a:rPr lang="ru-RU" altLang="ru-RU" sz="2400" b="1" i="1" dirty="0">
                <a:solidFill>
                  <a:srgbClr val="7030A0"/>
                </a:solidFill>
              </a:rPr>
            </a:br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для преодоления эмоциональных трудностей </a:t>
            </a:r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 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     </a:t>
            </a:r>
            <a:r>
              <a:rPr lang="ru-RU" altLang="ru-RU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кукловождения</a:t>
            </a:r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2057" y="1033230"/>
            <a:ext cx="7272351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G:\фотосессия\IMG_20181017_1601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1946" y="2487870"/>
            <a:ext cx="2380106" cy="1932504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46" y="4696699"/>
            <a:ext cx="2393937" cy="1795453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93" y="2437625"/>
            <a:ext cx="1487062" cy="1982749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569917"/>
            <a:ext cx="1488845" cy="1985127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11" y="4554968"/>
            <a:ext cx="1484972" cy="1979962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G:\фотосессия\IMG_20181017_1603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43" y="2428111"/>
            <a:ext cx="1528215" cy="2037857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632848" cy="3168352"/>
          </a:xfrm>
        </p:spPr>
        <p:txBody>
          <a:bodyPr>
            <a:normAutofit/>
          </a:bodyPr>
          <a:lstStyle/>
          <a:p>
            <a:r>
              <a:rPr lang="ru-RU" altLang="ru-RU" sz="2400" b="1" i="1" dirty="0">
                <a:solidFill>
                  <a:srgbClr val="7030A0"/>
                </a:solidFill>
              </a:rPr>
              <a:t/>
            </a:r>
            <a:br>
              <a:rPr lang="ru-RU" altLang="ru-RU" sz="2400" b="1" i="1" dirty="0">
                <a:solidFill>
                  <a:srgbClr val="7030A0"/>
                </a:solidFill>
              </a:rPr>
            </a:br>
            <a:r>
              <a:rPr lang="ru-RU" alt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стихов – диалогов </a:t>
            </a:r>
            <a:r>
              <a:rPr lang="ru-RU" alt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 постановке  по сказке «День рождения морковки»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27280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69238"/>
            <a:ext cx="2406935" cy="19835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2492050"/>
            <a:ext cx="2408400" cy="19501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63" y="4539810"/>
            <a:ext cx="2408400" cy="1934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46" y="4539810"/>
            <a:ext cx="2405142" cy="19441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231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27280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628801"/>
            <a:ext cx="75608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Узнав о театре многое, дети </a:t>
            </a: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решили организовать свой театр «Веселые ребята», </a:t>
            </a:r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 стать актерами, пригласи к себе в гости детей старшей группы </a:t>
            </a:r>
            <a:r>
              <a:rPr lang="ru-RU" alt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показали </a:t>
            </a:r>
            <a:r>
              <a:rPr lang="ru-RU" alt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сказку </a:t>
            </a: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«Стрекоза и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муравей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F:\проект театры\зайци строят д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9" y="3185593"/>
            <a:ext cx="2592388" cy="2685209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stihi.ru/pics/2015/10/03/7389.jpg">
            <a:extLst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2609528"/>
            <a:ext cx="2376264" cy="2784601"/>
          </a:xfrm>
          <a:prstGeom prst="roundRect">
            <a:avLst>
              <a:gd name="adj" fmla="val 16667"/>
            </a:avLst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1" name="Picture 8" descr="F:\проект театры\стрекоза-милан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49" y="3861048"/>
            <a:ext cx="2441575" cy="2736304"/>
          </a:xfrm>
          <a:prstGeom prst="roundRect">
            <a:avLst>
              <a:gd name="adj" fmla="val 16667"/>
            </a:avLst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060848"/>
            <a:ext cx="7560840" cy="374441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благоприятные условия для раскрытия личности ребенка, его индивидуальности, творческого потенциала через приобщение к театральному искусству, к театрализованной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формировались расширенные знания о современном театре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сформировались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театральной жизни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Екатеринбурга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Активизировались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мыслительные процессы и познавательный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Развился интерес к миру театра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Сформировались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культуры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Дети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аучились выступать перед зрителями, преодолевать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скованность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Произошло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инициативности 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Укрепились взаимосвязи между детьми и их родителями через совместное посещение театров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27280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работы над проектом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132856"/>
            <a:ext cx="7560840" cy="4536504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Александрова Наталья. Балет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Мини-энциклопедия для детей. Рассказы о театре, балетной школе, знаменитых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спектаклях,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 ВН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V, 2016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 Г. Давайте устроим театр! Домашний театр как средство воспитания. –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Лепта – Книга, 2007 г.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Кряжева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Н.Л. Мир детских эмоций, - Ярославль: Академия развития, 2001 г.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Романова «Театр мечты. Новый век оперы и балета Екатеринбурга», Издательство: "ИД `Сократ`" (2017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В.А.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Дергунская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 Центр педагогического образования, 2013 г.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Театрализованная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Н.Ф. Губанова, М. Мозаика – Синтез, 2011 г.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«Театральная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в детском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саду».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Мигунова. М. Творческий центр, 2009 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Интернет - ресурсы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27280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008" cy="6858000"/>
          </a:xfrm>
          <a:prstGeom prst="rect">
            <a:avLst/>
          </a:prstGeom>
          <a:noFill/>
        </p:spPr>
      </p:pic>
      <p:pic>
        <p:nvPicPr>
          <p:cNvPr id="4" name="Picture 7" descr="http://img-fotki.yandex.ru/get/5109/31421102.ce/0_aa9cb_3c6e6a1f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2828836"/>
            <a:ext cx="6624538" cy="3312269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128792" cy="1512168"/>
          </a:xfrm>
        </p:spPr>
        <p:txBody>
          <a:bodyPr>
            <a:noAutofit/>
          </a:bodyPr>
          <a:lstStyle/>
          <a:p>
            <a:r>
              <a:rPr lang="ru-RU" alt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 – один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крупнейших театральных центров России, по количеству театров он занимает 3-е место в России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8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00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93107"/>
          </a:xfrm>
        </p:spPr>
        <p:txBody>
          <a:bodyPr>
            <a:normAutofit/>
          </a:bodyPr>
          <a:lstStyle/>
          <a:p>
            <a:r>
              <a:rPr lang="ru-RU" alt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них немало </a:t>
            </a:r>
            <a:r>
              <a:rPr lang="ru-RU" alt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театров,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репертуаре </a:t>
            </a:r>
            <a:r>
              <a:rPr lang="ru-RU" alt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alt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спектакли для детей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0772"/>
            <a:ext cx="3121152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74" y="1857811"/>
            <a:ext cx="2202859" cy="2079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56049"/>
            <a:ext cx="3121200" cy="2270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9255"/>
            <a:ext cx="2520280" cy="1668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1899505"/>
            <a:ext cx="2538953" cy="1648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55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008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344816" cy="547464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«Театры Екатеринбурга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12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348008" y="4797152"/>
            <a:ext cx="2592000" cy="1728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августа 2018г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по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ноябрь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2018г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11724" y="3861048"/>
            <a:ext cx="2592000" cy="1728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информационно –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ориентированный</a:t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868144" y="3933056"/>
            <a:ext cx="2592000" cy="1728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Направления: </a:t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совместная деятельность с детьми;</a:t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взаимодействие с родителями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724128" y="1961456"/>
            <a:ext cx="2592288" cy="1728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 представления: </a:t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презентация с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видеоматериалом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71600" y="1961456"/>
            <a:ext cx="2592000" cy="17281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деятельности участников проекта: </a:t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ориентированный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user\Downloads\101955307_549836932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8295" y="5373216"/>
            <a:ext cx="1028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61" y="2707704"/>
            <a:ext cx="2970872" cy="2228154"/>
          </a:xfrm>
          <a:prstGeom prst="ellipse">
            <a:avLst/>
          </a:prstGeom>
          <a:ln w="38100">
            <a:solidFill>
              <a:srgbClr val="00B050"/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 contourW="38100">
            <a:contourClr>
              <a:srgbClr val="00B050"/>
            </a:contourClr>
          </a:sp3d>
        </p:spPr>
      </p:pic>
    </p:spTree>
    <p:extLst>
      <p:ext uri="{BB962C8B-B14F-4D97-AF65-F5344CB8AC3E}">
        <p14:creationId xmlns:p14="http://schemas.microsoft.com/office/powerpoint/2010/main" val="7996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008" cy="6858000"/>
          </a:xfrm>
          <a:prstGeom prst="rect">
            <a:avLst/>
          </a:prstGeom>
          <a:noFill/>
        </p:spPr>
      </p:pic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704856" cy="3384376"/>
          </a:xfrm>
        </p:spPr>
        <p:txBody>
          <a:bodyPr>
            <a:normAutofit fontScale="90000"/>
          </a:bodyPr>
          <a:lstStyle/>
          <a:p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1600" i="1" dirty="0">
                <a:solidFill>
                  <a:srgbClr val="7030A0"/>
                </a:solidFill>
              </a:rPr>
              <a:t/>
            </a:r>
            <a:br>
              <a:rPr lang="ru-RU" sz="1600" i="1" dirty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внимание к театру как средству воспитания детей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в приобщении детей к театральному искусству, как средству воспитания дошкольников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театральному искусству, способствование формированию творческой личности </a:t>
            </a:r>
            <a:r>
              <a:rPr lang="ru-RU" sz="1600" b="1" i="1" dirty="0" smtClean="0">
                <a:solidFill>
                  <a:srgbClr val="7030A0"/>
                </a:solidFill>
              </a:rPr>
              <a:t/>
            </a:r>
            <a:br>
              <a:rPr lang="ru-RU" sz="16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1600" b="1" i="1" dirty="0" smtClean="0">
                <a:solidFill>
                  <a:srgbClr val="7030A0"/>
                </a:solidFill>
              </a:rPr>
              <a:t/>
            </a:r>
            <a:br>
              <a:rPr lang="ru-RU" sz="1600" b="1" i="1" dirty="0" smtClean="0">
                <a:solidFill>
                  <a:srgbClr val="7030A0"/>
                </a:solidFill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театрах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детей о современном театральном искусстве, закрепить основы норм поведения в театре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театре, его видах, атрибутах, костюмах,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декорации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эмоциональность и выразительность речи у дошкольников, формировать навыки культуры общения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 чувство гордости за свой город, эмоционально – ценностное отношение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008" cy="6858000"/>
          </a:xfrm>
          <a:prstGeom prst="rect">
            <a:avLst/>
          </a:prstGeom>
          <a:noFill/>
        </p:spPr>
      </p:pic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7704856" cy="5688632"/>
          </a:xfrm>
        </p:spPr>
        <p:txBody>
          <a:bodyPr>
            <a:normAutofit fontScale="90000"/>
          </a:bodyPr>
          <a:lstStyle/>
          <a:p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1600" i="1" dirty="0">
                <a:solidFill>
                  <a:srgbClr val="7030A0"/>
                </a:solidFill>
              </a:rPr>
              <a:t/>
            </a:r>
            <a:br>
              <a:rPr lang="ru-RU" sz="1600" i="1" dirty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1600" i="1" dirty="0">
                <a:solidFill>
                  <a:srgbClr val="7030A0"/>
                </a:solidFill>
              </a:rPr>
              <a:t/>
            </a:r>
            <a:br>
              <a:rPr lang="ru-RU" sz="1600" i="1" dirty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Наглядные: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наглядного материала (иллюстрации, плакаты, презентации, виртуальные экскурсии, просмотры театральных произведений для детей с использованием ИКТ)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Словесные: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о театре,, объяснение театральных понятий, словесные инструкции, чтение художественной литературы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Практические: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развитие интонации, силы голоса, совместное изготовление декораций, костюмов, атрибутов, посещение театров города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Игровые: </a:t>
            </a: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театрализованные, дидактические, настольно – печатные и сюжетно – ролевые игры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7030A0"/>
                </a:solidFill>
              </a:rPr>
              <a:t/>
            </a:r>
            <a:br>
              <a:rPr lang="ru-RU" sz="1600" b="1" i="1" dirty="0" smtClean="0">
                <a:solidFill>
                  <a:srgbClr val="7030A0"/>
                </a:solidFill>
              </a:rPr>
            </a:br>
            <a:r>
              <a:rPr lang="ru-RU" sz="1600" b="1" i="1" dirty="0" smtClean="0">
                <a:solidFill>
                  <a:srgbClr val="7030A0"/>
                </a:solidFill>
              </a:rPr>
              <a:t/>
            </a:r>
            <a:br>
              <a:rPr lang="ru-RU" sz="1600" b="1" i="1" dirty="0" smtClean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endParaRPr lang="ru-RU" sz="1600" dirty="0"/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971600" y="1052736"/>
            <a:ext cx="7272808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0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27583" y="1052736"/>
            <a:ext cx="7550640" cy="1440160"/>
          </a:xfrm>
        </p:spPr>
        <p:txBody>
          <a:bodyPr>
            <a:noAutofit/>
          </a:bodyPr>
          <a:lstStyle/>
          <a:p>
            <a:pPr algn="ctr"/>
            <a:endParaRPr 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                Доклады и презентации</a:t>
            </a:r>
            <a:endParaRPr lang="en-US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27280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погружения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Downloads\9a9336ad2c04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8641" y="3171700"/>
            <a:ext cx="1505328" cy="16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62" y="2076187"/>
            <a:ext cx="2869379" cy="2152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64" y="4409455"/>
            <a:ext cx="2870400" cy="21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76" y="4355510"/>
            <a:ext cx="2869200" cy="2171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42" y="2076187"/>
            <a:ext cx="2870400" cy="21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C:\Users\user\Downloads\school_04.gif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 rot="1806804">
            <a:off x="4092237" y="5476728"/>
            <a:ext cx="1144496" cy="5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27583" y="1556793"/>
            <a:ext cx="7560841" cy="504055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Составление  рассказов о театрах города</a:t>
            </a: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27280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погружения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00" y="2127845"/>
            <a:ext cx="3609600" cy="203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06" y="2127845"/>
            <a:ext cx="3609600" cy="2030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81" y="4406900"/>
            <a:ext cx="3611341" cy="20313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3" y="4427998"/>
            <a:ext cx="2172045" cy="1589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2" y="4955504"/>
            <a:ext cx="2157141" cy="1579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49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99592" y="1676273"/>
            <a:ext cx="7418913" cy="384575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Игры          Чтение              Виртуальные экскурсии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71600" y="1052736"/>
            <a:ext cx="7272808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погружения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Downloads\9a9336ad2c04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649" y="2498562"/>
            <a:ext cx="1505328" cy="16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55" y="5040099"/>
            <a:ext cx="756864" cy="10911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90" y="2090866"/>
            <a:ext cx="2843808" cy="2132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3" y="4365505"/>
            <a:ext cx="2841805" cy="2131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21" y="4365505"/>
            <a:ext cx="2837345" cy="2128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93" y="2113493"/>
            <a:ext cx="2844000" cy="2117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79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149</Words>
  <Application>Microsoft Office PowerPoint</Application>
  <PresentationFormat>Экран (4:3)</PresentationFormat>
  <Paragraphs>57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  МАДОУ детский сад № 389   Проект    «Театры Екатеринбурга»  Участники: Дети 9 группы   Педагог :  Петрова Надежда Степановна</vt:lpstr>
      <vt:lpstr> Екатеринбург – один из крупнейших театральных центров России, по количеству театров он занимает 3-е место в России  </vt:lpstr>
      <vt:lpstr>Среди них немало театров, в репертуаре которых интересные спектакли для детей</vt:lpstr>
      <vt:lpstr>Проект «Театры Екатеринбурга»</vt:lpstr>
      <vt:lpstr>        Проблема: Недостаточное внимание к театру как средству воспитания детей Необходимость в приобщении детей к театральному искусству, как средству воспитания дошкольников Цель:  Приобщение детей к театральному искусству, способствование формированию творческой личности  Задачи: Закрепить знания детей о театрах города Расширить знания детей о современном театральном искусстве, закрепить основы норм поведения в театре Расширить представления детей о театре, его видах, атрибутах, костюмах, декорации Развивать эмоциональность и выразительность речи у дошкольников, формировать навыки культуры общения Воспитывать  чувство гордости за свой город, эмоционально – ценностное отношение</vt:lpstr>
      <vt:lpstr>     Наглядные:  демонстрация наглядного материала (иллюстрации, плакаты, презентации, виртуальные экскурсии, просмотры театральных произведений для детей с использованием ИКТ) Словесные:  беседы о театре,, объяснение театральных понятий, словесные инструкции, чтение художественной литературы Практические:  упражнения на развитие интонации, силы голоса, совместное изготовление декораций, костюмов, атрибутов, посещение театров города Игровые:  театрализованные, дидактические, настольно – печатные и сюжетно – ролевые игры    </vt:lpstr>
      <vt:lpstr>                        </vt:lpstr>
      <vt:lpstr>                        </vt:lpstr>
      <vt:lpstr>                        </vt:lpstr>
      <vt:lpstr>                        </vt:lpstr>
      <vt:lpstr>  Совместное создание игрового, театрализованного пространства в группе </vt:lpstr>
      <vt:lpstr>   Совместное изготовление декораций, костюмов,  атрибутов  </vt:lpstr>
      <vt:lpstr>  Организация игр для преодоления эмоциональных трудностей детей,  уроки      кукловождения  </vt:lpstr>
      <vt:lpstr> Разучивание стихов – диалогов  к постановке  по сказке «День рождения морковки»</vt:lpstr>
      <vt:lpstr>Презентация PowerPoint</vt:lpstr>
      <vt:lpstr> - Созданы благоприятные условия для раскрытия личности ребенка, его индивидуальности, творческого потенциала через приобщение к театральному искусству, к театрализованной деятельности - Сформировались расширенные знания о современном театре - У детей сформировались элементарные представления о театральной жизни г. Екатеринбурга - Активизировались  мыслительные процессы и познавательный интерес - Развился интерес к миру театра - Сформировались навыки культуры общения - Дети научились выступать перед зрителями, преодолевать страх и скованность - Произошло становление инициативности и самостоятельности - Укрепились взаимосвязи между детьми и их родителями через совместное посещение театров  </vt:lpstr>
      <vt:lpstr>1. Александрова Наталья. Балет. Мини-энциклопедия для детей. Рассказы о театре, балетной школе, знаменитых спектаклях, Издательство ВНV, 2016 г. 2. Калинина Г. Давайте устроим театр! Домашний театр как средство воспитания. –  М.: Лепта – Книга, 2007 г. 3. Кряжева Н.Л. Мир детских эмоций, - Ярославль: Академия развития, 2001 г. 4. Марина Романова «Театр мечты. Новый век оперы и балета Екатеринбурга», Издательство: "ИД `Сократ`" (2017) 5. Проектная деятельность дошкольников.  В.А. Дергунская, М. Центр педагогического образования, 2013 г. 6. Театрализованная деятельность дошкольников – Н.Ф. Губанова, М. Мозаика – Синтез, 2011 г. 7. «Театральная педагогика в детском саду». Методические рекомендации.  Е.В. Мигунова. М. Творческий центр, 2009 г. 8. Интернет - ресурсы  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114</cp:revision>
  <cp:lastPrinted>2018-10-19T05:09:35Z</cp:lastPrinted>
  <dcterms:created xsi:type="dcterms:W3CDTF">2017-11-26T13:07:36Z</dcterms:created>
  <dcterms:modified xsi:type="dcterms:W3CDTF">2019-01-10T06:10:22Z</dcterms:modified>
</cp:coreProperties>
</file>